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6858000" cx="12192000"/>
  <p:notesSz cx="6858000" cy="9144000"/>
  <p:embeddedFontLst>
    <p:embeddedFont>
      <p:font typeface="Roboto"/>
      <p:regular r:id="rId68"/>
      <p:bold r:id="rId69"/>
      <p:italic r:id="rId70"/>
      <p:boldItalic r:id="rId71"/>
    </p:embeddedFont>
    <p:embeddedFont>
      <p:font typeface="Quattrocento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76" roundtripDataSignature="AMtx7miqW05dJrNnh+NLHvlKP4IlT6p9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DA4532-4ED2-4A9C-9ED3-D3346483AD26}">
  <a:tblStyle styleId="{73DA4532-4ED2-4A9C-9ED3-D3346483AD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QuattrocentoSans-bold.fntdata"/><Relationship Id="rId72" Type="http://schemas.openxmlformats.org/officeDocument/2006/relationships/font" Target="fonts/QuattrocentoSans-regular.fntdata"/><Relationship Id="rId31" Type="http://schemas.openxmlformats.org/officeDocument/2006/relationships/slide" Target="slides/slide24.xml"/><Relationship Id="rId75" Type="http://schemas.openxmlformats.org/officeDocument/2006/relationships/font" Target="fonts/QuattrocentoSans-boldItalic.fntdata"/><Relationship Id="rId30" Type="http://schemas.openxmlformats.org/officeDocument/2006/relationships/slide" Target="slides/slide23.xml"/><Relationship Id="rId74" Type="http://schemas.openxmlformats.org/officeDocument/2006/relationships/font" Target="fonts/QuattrocentoSans-italic.fntdata"/><Relationship Id="rId33" Type="http://schemas.openxmlformats.org/officeDocument/2006/relationships/slide" Target="slides/slide26.xml"/><Relationship Id="rId32" Type="http://schemas.openxmlformats.org/officeDocument/2006/relationships/slide" Target="slides/slide25.xml"/><Relationship Id="rId76" Type="http://customschemas.google.com/relationships/presentationmetadata" Target="meta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5e76f5ad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g115e76f5a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977397cc9_1_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11977397cc9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977397cc9_1_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11977397cc9_1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977397cc9_1_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11977397cc9_1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977397cc9_1_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11977397cc9_1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977397cc9_1_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11977397cc9_1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977397cc9_1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11977397cc9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977397cc9_1_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11977397cc9_1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977397cc9_1_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11977397cc9_1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977397cc9_1_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11977397cc9_1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977397cc9_1_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11977397cc9_1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5e76f5ad1_0_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115e76f5ad1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977397cc9_1_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11977397cc9_1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977397cc9_1_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11977397cc9_1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977397cc9_1_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11977397cc9_1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977397cc9_1_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11977397cc9_1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977397cc9_1_2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g11977397cc9_1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977397cc9_1_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11977397cc9_1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977397cc9_1_2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11977397cc9_1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977397cc9_1_2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11977397cc9_1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977397cc9_1_2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11977397cc9_1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977397cc9_1_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11977397cc9_1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668136614_0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11668136614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977397cc9_1_2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11977397cc9_1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977397cc9_1_2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g11977397cc9_1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977397cc9_1_2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11977397cc9_1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977397cc9_1_2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11977397cc9_1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977397cc9_1_3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11977397cc9_1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977397cc9_1_3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11977397cc9_1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977397cc9_1_3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11977397cc9_1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668136614_0_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11668136614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668136614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11668136614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668136614_0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11668136614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668136614_0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11668136614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668136614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1166813661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668136614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g1166813661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977397cc9_1_3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11977397cc9_1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668136614_0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11668136614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977397cc9_1_3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g11977397cc9_1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977397cc9_1_3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g11977397cc9_1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9978170e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119978170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977397cc9_1_3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g11977397cc9_1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977397cc9_1_3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11977397cc9_1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9c93b0a18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119c93b0a18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977397cc9_1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11977397cc9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977397cc9_1_4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g11977397cc9_1_4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977397cc9_1_4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g11977397cc9_1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977397cc9_1_4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11977397cc9_1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977397cc9_1_4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11977397cc9_1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977397cc9_1_4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11977397cc9_1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977397cc9_1_4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g11977397cc9_1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977397cc9_1_4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11977397cc9_1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9c93b0a18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g119c93b0a1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9c93b0a18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g119c93b0a18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668136614_0_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g11668136614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977397cc9_1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11977397cc9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5e76f5ad1_0_2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g115e76f5ad1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977397cc9_1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11977397cc9_1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977397cc9_1_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11977397cc9_1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977397cc9_1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11977397cc9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b="0" l="0" r="0" t="0"/>
          <a:stretch/>
        </p:blipFill>
        <p:spPr>
          <a:xfrm>
            <a:off x="-4763" y="-4763"/>
            <a:ext cx="12201525" cy="6867525"/>
          </a:xfrm>
          <a:prstGeom prst="rect">
            <a:avLst/>
          </a:prstGeom>
          <a:noFill/>
          <a:ln>
            <a:noFill/>
          </a:ln>
        </p:spPr>
      </p:pic>
      <p:sp>
        <p:nvSpPr>
          <p:cNvPr id="17" name="Google Shape;17;p15"/>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40"/>
              </a:spcBef>
              <a:spcAft>
                <a:spcPts val="0"/>
              </a:spcAft>
              <a:buClr>
                <a:srgbClr val="FF5A33"/>
              </a:buClr>
              <a:buSzPts val="2200"/>
              <a:buNone/>
              <a:defRPr b="1" sz="2200"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cap="flat" cmpd="sng" w="9525">
            <a:solidFill>
              <a:srgbClr val="FF5A33"/>
            </a:solidFill>
            <a:prstDash val="dot"/>
            <a:round/>
            <a:headEnd len="sm" w="sm" type="none"/>
            <a:tailEnd len="sm" w="sm" type="none"/>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rotWithShape="0" dir="5400000" dist="23000">
              <a:srgbClr val="000000">
                <a:alpha val="3372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15"/>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5A33"/>
              </a:buClr>
              <a:buSzPts val="3400"/>
              <a:buFont typeface="Calibri"/>
              <a:buNone/>
              <a:defRPr b="1" sz="3400"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p:nvPr>
            <p:ph idx="2" type="pic"/>
          </p:nvPr>
        </p:nvSpPr>
        <p:spPr>
          <a:xfrm>
            <a:off x="1016000" y="2743200"/>
            <a:ext cx="3352800" cy="1828800"/>
          </a:xfrm>
          <a:prstGeom prst="rect">
            <a:avLst/>
          </a:prstGeom>
          <a:noFill/>
          <a:ln>
            <a:noFill/>
          </a:ln>
        </p:spPr>
      </p:sp>
    </p:spTree>
  </p:cSld>
  <p:clrMapOvr>
    <a:masterClrMapping/>
  </p:clrMapOvr>
  <mc:AlternateContent>
    <mc:Choice Requires="p14">
      <p:transition spd="slow">
        <p14:rippl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9900"/>
              </a:buClr>
              <a:buSzPts val="3200"/>
              <a:buFont typeface="Quattrocento Sans"/>
              <a:buNone/>
            </a:pPr>
            <a:r>
              <a:rPr b="1" i="0" lang="en-US" sz="3200" u="none" cap="small" strike="noStrike">
                <a:solidFill>
                  <a:srgbClr val="FF9900"/>
                </a:solidFill>
                <a:latin typeface="Quattrocento Sans"/>
                <a:ea typeface="Quattrocento Sans"/>
                <a:cs typeface="Quattrocento Sans"/>
                <a:sym typeface="Quattrocento Sans"/>
              </a:rPr>
              <a:t>Click to edit Master title style</a:t>
            </a:r>
            <a:endParaRPr b="1" i="0" sz="3200" u="none" cap="small" strike="noStrike">
              <a:solidFill>
                <a:srgbClr val="FF9900"/>
              </a:solidFill>
              <a:latin typeface="Quattrocento Sans"/>
              <a:ea typeface="Quattrocento Sans"/>
              <a:cs typeface="Quattrocento Sans"/>
              <a:sym typeface="Quattrocento Sans"/>
            </a:endParaRPr>
          </a:p>
        </p:txBody>
      </p:sp>
      <p:sp>
        <p:nvSpPr>
          <p:cNvPr id="94" name="Google Shape;94;p26"/>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cap="flat" cmpd="sng" w="38100">
            <a:solidFill>
              <a:srgbClr val="BD4B48"/>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7"/>
          <p:cNvSpPr txBox="1"/>
          <p:nvPr>
            <p:ph idx="1" type="body"/>
          </p:nvPr>
        </p:nvSpPr>
        <p:spPr>
          <a:xfrm>
            <a:off x="1727200" y="1066800"/>
            <a:ext cx="10363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0" name="Google Shape;100;p27"/>
          <p:cNvSpPr txBox="1"/>
          <p:nvPr>
            <p:ph idx="2" type="body"/>
          </p:nvPr>
        </p:nvSpPr>
        <p:spPr>
          <a:xfrm>
            <a:off x="6604000" y="1828800"/>
            <a:ext cx="5384800" cy="2743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0"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1" name="Google Shape;101;p27"/>
          <p:cNvSpPr txBox="1"/>
          <p:nvPr>
            <p:ph idx="12" type="sldNum"/>
          </p:nvPr>
        </p:nvSpPr>
        <p:spPr>
          <a:xfrm>
            <a:off x="-1828800" y="617220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b="0" l="0" r="0" t="0"/>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rippl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19"/>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4" name="Google Shape;44;p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2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20"/>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 name="Google Shape;52;p20"/>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3" name="Google Shape;53;p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descr="http://uconndigitalarts.com/wp-content/uploads/2013/04/original.jpg" id="61" name="Google Shape;61;p21"/>
          <p:cNvPicPr preferRelativeResize="0"/>
          <p:nvPr/>
        </p:nvPicPr>
        <p:blipFill rotWithShape="1">
          <a:blip r:embed="rId2">
            <a:alphaModFix/>
          </a:blip>
          <a:srcRect b="41310" l="0" r="0" t="43978"/>
          <a:stretch/>
        </p:blipFill>
        <p:spPr>
          <a:xfrm flipH="1">
            <a:off x="3732707" y="2575401"/>
            <a:ext cx="4568091" cy="283858"/>
          </a:xfrm>
          <a:prstGeom prst="rect">
            <a:avLst/>
          </a:prstGeom>
          <a:noFill/>
          <a:ln>
            <a:noFill/>
          </a:ln>
        </p:spPr>
      </p:pic>
      <p:pic>
        <p:nvPicPr>
          <p:cNvPr descr="C:\Users\powerpoint.vn\Downloads\1e2cd4b177168ad16ce2e7c504bba4d2.x400.jpeg" id="62" name="Google Shape;62;p21"/>
          <p:cNvPicPr preferRelativeResize="0"/>
          <p:nvPr/>
        </p:nvPicPr>
        <p:blipFill rotWithShape="1">
          <a:blip r:embed="rId3">
            <a:alphaModFix/>
          </a:blip>
          <a:srcRect b="55710" l="0" r="0" t="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7200"/>
              <a:buFont typeface="Calibri"/>
              <a:buNone/>
            </a:pPr>
            <a:r>
              <a:rPr b="1" i="0" lang="en-US" sz="7200" u="none" cap="none" strike="noStrike">
                <a:solidFill>
                  <a:schemeClr val="lt1"/>
                </a:solidFill>
                <a:latin typeface="Calibri"/>
                <a:ea typeface="Calibri"/>
                <a:cs typeface="Calibri"/>
                <a:sym typeface="Calibri"/>
              </a:rPr>
              <a:t>DEM</a:t>
            </a:r>
            <a:r>
              <a:rPr b="1" i="0" lang="en-US" sz="11500" u="none" cap="none" strike="noStrike">
                <a:solidFill>
                  <a:schemeClr val="lt1"/>
                </a:solidFill>
                <a:latin typeface="Calibri"/>
                <a:ea typeface="Calibri"/>
                <a:cs typeface="Calibri"/>
                <a:sym typeface="Calibri"/>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http://www.designofsignage.com/application/symbol/hands/image/600x600/hand-press-button-4.jpg" id="64" name="Google Shape;64;p21"/>
          <p:cNvPicPr preferRelativeResize="0"/>
          <p:nvPr/>
        </p:nvPicPr>
        <p:blipFill rotWithShape="1">
          <a:blip r:embed="rId4">
            <a:alphaModFix/>
          </a:blip>
          <a:srcRect b="0" l="0" r="0" t="0"/>
          <a:stretch/>
        </p:blipFill>
        <p:spPr>
          <a:xfrm>
            <a:off x="6016752" y="3568725"/>
            <a:ext cx="3488947" cy="2616710"/>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p:nvPr>
            <p:ph idx="2" type="pic"/>
          </p:nvPr>
        </p:nvSpPr>
        <p:spPr>
          <a:xfrm>
            <a:off x="2389717" y="612775"/>
            <a:ext cx="7315200" cy="4114800"/>
          </a:xfrm>
          <a:prstGeom prst="rect">
            <a:avLst/>
          </a:prstGeom>
          <a:noFill/>
          <a:ln>
            <a:noFill/>
          </a:ln>
        </p:spPr>
      </p:sp>
      <p:sp>
        <p:nvSpPr>
          <p:cNvPr id="75" name="Google Shape;75;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6" name="Google Shape;76;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bugzilla.org/"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atlassian.com/software/jira" TargetMode="Externa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mantisbt.org/" TargetMode="Externa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115e76f5ad1_0_0"/>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5A33"/>
              </a:buClr>
              <a:buSzPts val="2200"/>
              <a:buNone/>
            </a:pPr>
            <a:r>
              <a:rPr lang="en-US"/>
              <a:t>Bài 8: Hoạt động quản lý lỗi trong quá trình kiểm thử phần mềm</a:t>
            </a:r>
            <a:endParaRPr/>
          </a:p>
        </p:txBody>
      </p:sp>
      <p:sp>
        <p:nvSpPr>
          <p:cNvPr id="113" name="Google Shape;113;g115e76f5ad1_0_0"/>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5A33"/>
              </a:buClr>
              <a:buSzPts val="3400"/>
              <a:buFont typeface="Calibri"/>
              <a:buNone/>
            </a:pPr>
            <a:r>
              <a:rPr lang="en-US"/>
              <a:t>kiểm thử cơ bản(P1)</a:t>
            </a:r>
            <a:endParaRPr/>
          </a:p>
        </p:txBody>
      </p:sp>
      <p:pic>
        <p:nvPicPr>
          <p:cNvPr id="114" name="Google Shape;114;g115e76f5ad1_0_0"/>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1977397cc9_1_9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categorization</a:t>
            </a:r>
            <a:endParaRPr/>
          </a:p>
        </p:txBody>
      </p:sp>
      <p:sp>
        <p:nvSpPr>
          <p:cNvPr id="187" name="Google Shape;187;g11977397cc9_1_93"/>
          <p:cNvSpPr txBox="1"/>
          <p:nvPr/>
        </p:nvSpPr>
        <p:spPr>
          <a:xfrm>
            <a:off x="495325" y="850800"/>
            <a:ext cx="11438100" cy="5788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Ví dụ cách </a:t>
            </a:r>
            <a:r>
              <a:rPr lang="en-US" sz="3500">
                <a:solidFill>
                  <a:schemeClr val="dk1"/>
                </a:solidFill>
                <a:latin typeface="Quattrocento Sans"/>
                <a:ea typeface="Quattrocento Sans"/>
                <a:cs typeface="Quattrocento Sans"/>
                <a:sym typeface="Quattrocento Sans"/>
              </a:rPr>
              <a:t>Phân loại lỗi hiệu quả</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Website đang sử dụng có một số vấn đề sau:</a:t>
            </a:r>
            <a:endParaRPr sz="3500">
              <a:solidFill>
                <a:schemeClr val="dk1"/>
              </a:solidFill>
              <a:latin typeface="Quattrocento Sans"/>
              <a:ea typeface="Quattrocento Sans"/>
              <a:cs typeface="Quattrocento Sans"/>
              <a:sym typeface="Quattrocento Sans"/>
            </a:endParaRPr>
          </a:p>
          <a:p>
            <a:pPr indent="-450850" lvl="3" marL="18288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Hiệu suất trang web quá chậm.</a:t>
            </a:r>
            <a:endParaRPr sz="3500">
              <a:solidFill>
                <a:schemeClr val="dk1"/>
              </a:solidFill>
              <a:latin typeface="Quattrocento Sans"/>
              <a:ea typeface="Quattrocento Sans"/>
              <a:cs typeface="Quattrocento Sans"/>
              <a:sym typeface="Quattrocento Sans"/>
            </a:endParaRPr>
          </a:p>
          <a:p>
            <a:pPr indent="-450850" lvl="3" marL="18288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Chức năng đăng nhập của trang web không hoạt động bình thường.</a:t>
            </a:r>
            <a:endParaRPr sz="3500">
              <a:solidFill>
                <a:schemeClr val="dk1"/>
              </a:solidFill>
              <a:latin typeface="Quattrocento Sans"/>
              <a:ea typeface="Quattrocento Sans"/>
              <a:cs typeface="Quattrocento Sans"/>
              <a:sym typeface="Quattrocento Sans"/>
            </a:endParaRPr>
          </a:p>
          <a:p>
            <a:pPr indent="-450850" lvl="3" marL="18288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GUI của trang web không hiển thị chính xác trên thiết bị Di động.	</a:t>
            </a:r>
            <a:endParaRPr sz="3500">
              <a:solidFill>
                <a:schemeClr val="dk1"/>
              </a:solidFill>
              <a:latin typeface="Quattrocento Sans"/>
              <a:ea typeface="Quattrocento Sans"/>
              <a:cs typeface="Quattrocento Sans"/>
              <a:sym typeface="Quattrocento Sans"/>
            </a:endParaRPr>
          </a:p>
          <a:p>
            <a:pPr indent="-450850" lvl="3" marL="18288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Trang web không thể nhớ phiên đăng nhập của người dùng.</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1977397cc9_1_10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categorization</a:t>
            </a:r>
            <a:endParaRPr/>
          </a:p>
        </p:txBody>
      </p:sp>
      <p:sp>
        <p:nvSpPr>
          <p:cNvPr id="193" name="Google Shape;193;g11977397cc9_1_101"/>
          <p:cNvSpPr txBox="1"/>
          <p:nvPr/>
        </p:nvSpPr>
        <p:spPr>
          <a:xfrm>
            <a:off x="495325" y="850800"/>
            <a:ext cx="11438100" cy="5788800"/>
          </a:xfrm>
          <a:prstGeom prst="rect">
            <a:avLst/>
          </a:prstGeom>
          <a:noFill/>
          <a:ln>
            <a:noFill/>
          </a:ln>
        </p:spPr>
        <p:txBody>
          <a:bodyPr anchorCtr="0" anchor="t" bIns="45700" lIns="91425" spcFirstLastPara="1" rIns="91425" wrap="square" tIns="45700">
            <a:noAutofit/>
          </a:bodyPr>
          <a:lstStyle/>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Phân loại:</a:t>
            </a:r>
            <a:endParaRPr sz="35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5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500">
              <a:solidFill>
                <a:schemeClr val="dk1"/>
              </a:solidFill>
              <a:latin typeface="Quattrocento Sans"/>
              <a:ea typeface="Quattrocento Sans"/>
              <a:cs typeface="Quattrocento Sans"/>
              <a:sym typeface="Quattrocento Sans"/>
            </a:endParaRPr>
          </a:p>
        </p:txBody>
      </p:sp>
      <p:graphicFrame>
        <p:nvGraphicFramePr>
          <p:cNvPr id="194" name="Google Shape;194;g11977397cc9_1_101"/>
          <p:cNvGraphicFramePr/>
          <p:nvPr/>
        </p:nvGraphicFramePr>
        <p:xfrm>
          <a:off x="601225" y="1539665"/>
          <a:ext cx="3000000" cy="3000000"/>
        </p:xfrm>
        <a:graphic>
          <a:graphicData uri="http://schemas.openxmlformats.org/drawingml/2006/table">
            <a:tbl>
              <a:tblPr>
                <a:noFill/>
                <a:tableStyleId>{73DA4532-4ED2-4A9C-9ED3-D3346483AD26}</a:tableStyleId>
              </a:tblPr>
              <a:tblGrid>
                <a:gridCol w="3905825"/>
                <a:gridCol w="1832025"/>
                <a:gridCol w="5488450"/>
              </a:tblGrid>
              <a:tr h="434075">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Miêu tả</a:t>
                      </a:r>
                      <a:endParaRPr sz="24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Mức độ ưu tiên</a:t>
                      </a:r>
                      <a:endParaRPr sz="24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Lý do</a:t>
                      </a:r>
                      <a:endParaRPr sz="2400">
                        <a:latin typeface="Quattrocento Sans"/>
                        <a:ea typeface="Quattrocento Sans"/>
                        <a:cs typeface="Quattrocento Sans"/>
                        <a:sym typeface="Quattrocento Sans"/>
                      </a:endParaRPr>
                    </a:p>
                  </a:txBody>
                  <a:tcPr marT="91425" marB="91425" marR="91425" marL="91425"/>
                </a:tc>
              </a:tr>
              <a:tr h="1052575">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Hiệu suất trang web quá chậm</a:t>
                      </a:r>
                      <a:endParaRPr sz="24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Cao</a:t>
                      </a:r>
                      <a:endParaRPr sz="24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Lỗi hiệu suất có thể gây ra sự bất tiện lớn cho người dùng.</a:t>
                      </a:r>
                      <a:endParaRPr sz="2400">
                        <a:latin typeface="Quattrocento Sans"/>
                        <a:ea typeface="Quattrocento Sans"/>
                        <a:cs typeface="Quattrocento Sans"/>
                        <a:sym typeface="Quattrocento Sans"/>
                      </a:endParaRPr>
                    </a:p>
                  </a:txBody>
                  <a:tcPr marT="91425" marB="91425" marR="91425" marL="91425"/>
                </a:tc>
              </a:tr>
              <a:tr h="1144875">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Chức năng đăng nhập của trang web không hoạt động bình thường</a:t>
                      </a:r>
                      <a:endParaRPr sz="24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Nghiêm trọng</a:t>
                      </a:r>
                      <a:endParaRPr sz="24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Đăng nhập là một trong những chức năng chính của website ngân hàng nếu tính năng này không hoạt động thì đó là lỗi nghiêm trọng</a:t>
                      </a:r>
                      <a:endParaRPr sz="2400">
                        <a:latin typeface="Quattrocento Sans"/>
                        <a:ea typeface="Quattrocento Sans"/>
                        <a:cs typeface="Quattrocento Sans"/>
                        <a:sym typeface="Quattrocento Sans"/>
                      </a:endParaRPr>
                    </a:p>
                  </a:txBody>
                  <a:tcPr marT="91425" marB="91425" marR="91425" marL="91425"/>
                </a:tc>
              </a:tr>
              <a:tr h="1012200">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GUI của trang web không hiển thị chính xác trên thiết bị di động</a:t>
                      </a:r>
                      <a:endParaRPr sz="24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Trung bình</a:t>
                      </a:r>
                      <a:endParaRPr sz="2400">
                        <a:latin typeface="Quattrocento Sans"/>
                        <a:ea typeface="Quattrocento Sans"/>
                        <a:cs typeface="Quattrocento Sans"/>
                        <a:sym typeface="Quattrocento Sans"/>
                      </a:endParaRPr>
                    </a:p>
                  </a:txBody>
                  <a:tcPr marT="91425" marB="91425" marR="91425" marL="91425"/>
                </a:tc>
                <a:tc>
                  <a:txBody>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Các khiếm khuyết chỉ ảnh hưởng đến người dùng sử dụng điện thoại thông minh để xem trang web.</a:t>
                      </a:r>
                      <a:endParaRPr sz="2400">
                        <a:latin typeface="Quattrocento Sans"/>
                        <a:ea typeface="Quattrocento Sans"/>
                        <a:cs typeface="Quattrocento Sans"/>
                        <a:sym typeface="Quattrocento Sans"/>
                      </a:endParaRPr>
                    </a:p>
                  </a:txBody>
                  <a:tcPr marT="91425" marB="91425" marR="91425" marL="91425"/>
                </a:tc>
              </a:tr>
            </a:tbl>
          </a:graphicData>
        </a:graphic>
      </p:graphicFrame>
    </p:spTree>
  </p:cSld>
  <p:clrMapOvr>
    <a:masterClrMapping/>
  </p:clrMapOvr>
  <mc:AlternateContent>
    <mc:Choice Requires="p14">
      <p:transition spd="slow" p14:dur="1000">
        <p14:flip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1977397cc9_1_11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resolution</a:t>
            </a:r>
            <a:endParaRPr/>
          </a:p>
        </p:txBody>
      </p:sp>
      <p:sp>
        <p:nvSpPr>
          <p:cNvPr id="200" name="Google Shape;200;g11977397cc9_1_116"/>
          <p:cNvSpPr txBox="1"/>
          <p:nvPr/>
        </p:nvSpPr>
        <p:spPr>
          <a:xfrm>
            <a:off x="495325" y="850800"/>
            <a:ext cx="11438100" cy="5788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Giải quyết lỗi</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Giải quyết lỗi là một quá trình từng bước để sửa chữa các khiếm khuyết</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Quy trình giải quyết lỗi</a:t>
            </a:r>
            <a:endParaRPr sz="3500">
              <a:solidFill>
                <a:schemeClr val="dk1"/>
              </a:solidFill>
              <a:latin typeface="Quattrocento Sans"/>
              <a:ea typeface="Quattrocento Sans"/>
              <a:cs typeface="Quattrocento Sans"/>
              <a:sym typeface="Quattrocento Sans"/>
            </a:endParaRPr>
          </a:p>
          <a:p>
            <a:pPr indent="-450850" lvl="3" marL="18288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Chỉ định lỗi cho Developer</a:t>
            </a:r>
            <a:endParaRPr sz="3500">
              <a:solidFill>
                <a:schemeClr val="dk1"/>
              </a:solidFill>
              <a:latin typeface="Quattrocento Sans"/>
              <a:ea typeface="Quattrocento Sans"/>
              <a:cs typeface="Quattrocento Sans"/>
              <a:sym typeface="Quattrocento Sans"/>
            </a:endParaRPr>
          </a:p>
          <a:p>
            <a:pPr indent="-450850" lvl="3" marL="18288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Developer lập lịch trình sửa lỗi theo mức độ ưu tiên</a:t>
            </a:r>
            <a:endParaRPr sz="3500">
              <a:solidFill>
                <a:schemeClr val="dk1"/>
              </a:solidFill>
              <a:latin typeface="Quattrocento Sans"/>
              <a:ea typeface="Quattrocento Sans"/>
              <a:cs typeface="Quattrocento Sans"/>
              <a:sym typeface="Quattrocento Sans"/>
            </a:endParaRPr>
          </a:p>
          <a:p>
            <a:pPr indent="-450850" lvl="3" marL="18288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Thực hiện sửa lỗi</a:t>
            </a:r>
            <a:endParaRPr sz="3500">
              <a:solidFill>
                <a:schemeClr val="dk1"/>
              </a:solidFill>
              <a:latin typeface="Quattrocento Sans"/>
              <a:ea typeface="Quattrocento Sans"/>
              <a:cs typeface="Quattrocento Sans"/>
              <a:sym typeface="Quattrocento Sans"/>
            </a:endParaRPr>
          </a:p>
          <a:p>
            <a:pPr indent="-450850" lvl="3" marL="18288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Lỗi được sửa và Developer gửi thông báo cho Tester thực hiện xác minh lại lỗi còn hay hết lỗi.</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1977397cc9_1_12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verification</a:t>
            </a:r>
            <a:endParaRPr/>
          </a:p>
        </p:txBody>
      </p:sp>
      <p:sp>
        <p:nvSpPr>
          <p:cNvPr id="206" name="Google Shape;206;g11977397cc9_1_126"/>
          <p:cNvSpPr txBox="1"/>
          <p:nvPr/>
        </p:nvSpPr>
        <p:spPr>
          <a:xfrm>
            <a:off x="495325" y="850800"/>
            <a:ext cx="11438100" cy="5788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Xác minh lỗi</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Sau khi Developer thông báo lỗi đã được sửa thì Tester thực hiện việc xác minh rằng các lỗi đã thực sự được giải quyết.</a:t>
            </a:r>
            <a:endParaRPr sz="3500">
              <a:solidFill>
                <a:schemeClr val="dk1"/>
              </a:solidFill>
              <a:latin typeface="Quattrocento Sans"/>
              <a:ea typeface="Quattrocento Sans"/>
              <a:cs typeface="Quattrocento Sans"/>
              <a:sym typeface="Quattrocento Sans"/>
            </a:endParaRPr>
          </a:p>
        </p:txBody>
      </p:sp>
      <p:pic>
        <p:nvPicPr>
          <p:cNvPr id="207" name="Google Shape;207;g11977397cc9_1_126"/>
          <p:cNvPicPr preferRelativeResize="0"/>
          <p:nvPr/>
        </p:nvPicPr>
        <p:blipFill>
          <a:blip r:embed="rId3">
            <a:alphaModFix/>
          </a:blip>
          <a:stretch>
            <a:fillRect/>
          </a:stretch>
        </p:blipFill>
        <p:spPr>
          <a:xfrm>
            <a:off x="6876200" y="2590175"/>
            <a:ext cx="4363850" cy="4049426"/>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1977397cc9_1_13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verification</a:t>
            </a:r>
            <a:endParaRPr/>
          </a:p>
        </p:txBody>
      </p:sp>
      <p:sp>
        <p:nvSpPr>
          <p:cNvPr id="213" name="Google Shape;213;g11977397cc9_1_133"/>
          <p:cNvSpPr txBox="1"/>
          <p:nvPr/>
        </p:nvSpPr>
        <p:spPr>
          <a:xfrm>
            <a:off x="495325" y="850800"/>
            <a:ext cx="11438100" cy="5788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Đóng lỗi</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Khi một lỗi đã được giải quyết và xác minh là không còn lỗi thì lỗi đó sẽ được thay đổi trạng thái là đã đóng . Nếu xác minh vẫn còn lỗi thì gửi thông báo đến lập trình viên để xác minh và sửa chữa lỗi.</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1977397cc9_1_14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report</a:t>
            </a:r>
            <a:endParaRPr/>
          </a:p>
        </p:txBody>
      </p:sp>
      <p:sp>
        <p:nvSpPr>
          <p:cNvPr id="219" name="Google Shape;219;g11977397cc9_1_140"/>
          <p:cNvSpPr txBox="1"/>
          <p:nvPr/>
        </p:nvSpPr>
        <p:spPr>
          <a:xfrm>
            <a:off x="495325" y="850800"/>
            <a:ext cx="11438100" cy="5788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Báo cáo lỗi</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Báo cáo lỗi trong kiểm thử phần mềm là một quá trình trong đó người quản lý kiểm thử chuẩn bị và gửi báo cáo lỗi cho nhóm quản lý để phản hồi về quá trình quản lý lỗi và tình trạng của lỗi. Sau đó, nhóm quản lý sẽ kiểm tra báo cáo lỗi và gửi phản hồi hoặc hỗ trợ thêm nếu cần. Báo cáo lỗi giúp giao tiếp tốt hơn, theo dõi và giải thích chi tiết các lỗi.</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1977397cc9_1_14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defect management</a:t>
            </a:r>
            <a:endParaRPr/>
          </a:p>
        </p:txBody>
      </p:sp>
      <p:sp>
        <p:nvSpPr>
          <p:cNvPr id="225" name="Google Shape;225;g11977397cc9_1_146"/>
          <p:cNvSpPr txBox="1"/>
          <p:nvPr/>
        </p:nvSpPr>
        <p:spPr>
          <a:xfrm>
            <a:off x="495325" y="850800"/>
            <a:ext cx="11438100" cy="5788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Workflow</a:t>
            </a:r>
            <a:endParaRPr sz="3500">
              <a:solidFill>
                <a:schemeClr val="dk1"/>
              </a:solidFill>
              <a:latin typeface="Quattrocento Sans"/>
              <a:ea typeface="Quattrocento Sans"/>
              <a:cs typeface="Quattrocento Sans"/>
              <a:sym typeface="Quattrocento Sans"/>
            </a:endParaRPr>
          </a:p>
        </p:txBody>
      </p:sp>
      <p:sp>
        <p:nvSpPr>
          <p:cNvPr id="226" name="Google Shape;226;g11977397cc9_1_146"/>
          <p:cNvSpPr txBox="1"/>
          <p:nvPr/>
        </p:nvSpPr>
        <p:spPr>
          <a:xfrm>
            <a:off x="854975" y="4147525"/>
            <a:ext cx="97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27" name="Google Shape;227;g11977397cc9_1_146"/>
          <p:cNvPicPr preferRelativeResize="0"/>
          <p:nvPr/>
        </p:nvPicPr>
        <p:blipFill>
          <a:blip r:embed="rId3">
            <a:alphaModFix/>
          </a:blip>
          <a:stretch>
            <a:fillRect/>
          </a:stretch>
        </p:blipFill>
        <p:spPr>
          <a:xfrm>
            <a:off x="4865717" y="850800"/>
            <a:ext cx="2871020" cy="57888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1977397cc9_1_162"/>
          <p:cNvSpPr/>
          <p:nvPr/>
        </p:nvSpPr>
        <p:spPr>
          <a:xfrm>
            <a:off x="3471675" y="3049625"/>
            <a:ext cx="8034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báo cáo lỗi</a:t>
            </a:r>
            <a:endParaRPr b="1" i="0" sz="5400" u="none" cap="small" strike="noStrike">
              <a:solidFill>
                <a:srgbClr val="FFA15D"/>
              </a:solidFill>
              <a:latin typeface="Calibri"/>
              <a:ea typeface="Calibri"/>
              <a:cs typeface="Calibri"/>
              <a:sym typeface="Calibri"/>
            </a:endParaRPr>
          </a:p>
        </p:txBody>
      </p:sp>
      <p:cxnSp>
        <p:nvCxnSpPr>
          <p:cNvPr id="233" name="Google Shape;233;g11977397cc9_1_162"/>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234" name="Google Shape;234;g11977397cc9_1_162"/>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1977397cc9_1_15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 report</a:t>
            </a:r>
            <a:endParaRPr/>
          </a:p>
        </p:txBody>
      </p:sp>
      <p:sp>
        <p:nvSpPr>
          <p:cNvPr id="240" name="Google Shape;240;g11977397cc9_1_154"/>
          <p:cNvSpPr txBox="1"/>
          <p:nvPr/>
        </p:nvSpPr>
        <p:spPr>
          <a:xfrm>
            <a:off x="349800" y="1537950"/>
            <a:ext cx="11842200" cy="51564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Báo cáo lỗi là một khía cạnh quan trọng của kiểm thử phần mềm. Một báo cáo lỗi tốt giúp giao tiếp tốt với đội ngũ phát triển.</a:t>
            </a:r>
            <a:endParaRPr sz="3500">
              <a:solidFill>
                <a:schemeClr val="dk1"/>
              </a:solidFill>
              <a:latin typeface="Quattrocento Sans"/>
              <a:ea typeface="Quattrocento Sans"/>
              <a:cs typeface="Quattrocento Sans"/>
              <a:sym typeface="Quattrocento Sans"/>
            </a:endParaRPr>
          </a:p>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Báo cáo lỗi giúp cho việc quản lý các lỗi đã xảy ra, phòng ngừa và giảm thiểu việc xảy ra lỗi đã xác minh trước đó.</a:t>
            </a:r>
            <a:endParaRPr sz="35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sp>
        <p:nvSpPr>
          <p:cNvPr id="241" name="Google Shape;241;g11977397cc9_1_154"/>
          <p:cNvSpPr txBox="1"/>
          <p:nvPr/>
        </p:nvSpPr>
        <p:spPr>
          <a:xfrm>
            <a:off x="613350" y="831721"/>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Báo cáo lỗi</a:t>
            </a:r>
            <a:endParaRPr sz="40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 calcmode="lin" valueType="num">
                                      <p:cBhvr additive="base">
                                        <p:cTn dur="1000"/>
                                        <p:tgtEl>
                                          <p:spTgt spid="24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 calcmode="lin" valueType="num">
                                      <p:cBhvr additive="base">
                                        <p:cTn dur="1000"/>
                                        <p:tgtEl>
                                          <p:spTgt spid="24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 calcmode="lin" valueType="num">
                                      <p:cBhvr additive="base">
                                        <p:cTn dur="1000"/>
                                        <p:tgtEl>
                                          <p:spTgt spid="24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1977397cc9_1_16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 report</a:t>
            </a:r>
            <a:endParaRPr/>
          </a:p>
        </p:txBody>
      </p:sp>
      <p:sp>
        <p:nvSpPr>
          <p:cNvPr id="247" name="Google Shape;247;g11977397cc9_1_168"/>
          <p:cNvSpPr txBox="1"/>
          <p:nvPr/>
        </p:nvSpPr>
        <p:spPr>
          <a:xfrm>
            <a:off x="349800" y="850800"/>
            <a:ext cx="11765400" cy="5770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Để báo cáo lỗi hiệu quả cần:</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Một báo cáo lỗi tốt phải rõ ràng và súc tích mà vẫn không thiếu các điểm chính.</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Một báo cáo lỗi không sử dụng các câu/ cụm từ chỉ huy hoặc ra lệnh trong báo cáo.</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Nên kiểm tra danh sách các lỗi đã có sẵn tránh log những bug bị trùng.</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Báo cáo lỗi phải trả lời rõ ràng các hỏi : "cách kiểm tra đã được thực hiện như thế nào và nơi xảy ra lỗi là ở đâu?" Người đọc sẽ dễ dàng hiểu và tìm lỗi ở đâu.</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 calcmode="lin" valueType="num">
                                      <p:cBhvr additive="base">
                                        <p:cTn dur="1000"/>
                                        <p:tgtEl>
                                          <p:spTgt spid="24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 calcmode="lin" valueType="num">
                                      <p:cBhvr additive="base">
                                        <p:cTn dur="1000"/>
                                        <p:tgtEl>
                                          <p:spTgt spid="24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anim calcmode="lin" valueType="num">
                                      <p:cBhvr additive="base">
                                        <p:cTn dur="1000"/>
                                        <p:tgtEl>
                                          <p:spTgt spid="24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3" st="3"/>
                                            </p:txEl>
                                          </p:spTgt>
                                        </p:tgtEl>
                                        <p:attrNameLst>
                                          <p:attrName>style.visibility</p:attrName>
                                        </p:attrNameLst>
                                      </p:cBhvr>
                                      <p:to>
                                        <p:strVal val="visible"/>
                                      </p:to>
                                    </p:set>
                                    <p:anim calcmode="lin" valueType="num">
                                      <p:cBhvr additive="base">
                                        <p:cTn dur="1000"/>
                                        <p:tgtEl>
                                          <p:spTgt spid="24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xEl>
                                              <p:pRg end="4" st="4"/>
                                            </p:txEl>
                                          </p:spTgt>
                                        </p:tgtEl>
                                        <p:attrNameLst>
                                          <p:attrName>style.visibility</p:attrName>
                                        </p:attrNameLst>
                                      </p:cBhvr>
                                      <p:to>
                                        <p:strVal val="visible"/>
                                      </p:to>
                                    </p:set>
                                    <p:anim calcmode="lin" valueType="num">
                                      <p:cBhvr additive="base">
                                        <p:cTn dur="1000"/>
                                        <p:tgtEl>
                                          <p:spTgt spid="24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15e76f5ad1_0_10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a:t>
            </a:r>
            <a:endParaRPr/>
          </a:p>
        </p:txBody>
      </p:sp>
      <p:pic>
        <p:nvPicPr>
          <p:cNvPr descr="D:\Pictures\PNG\present.png" id="120" name="Google Shape;120;g115e76f5ad1_0_103"/>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121" name="Google Shape;121;g115e76f5ad1_0_10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2" name="Google Shape;122;g115e76f5ad1_0_10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g115e76f5ad1_0_103"/>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Quy trình quản lý lỗi trong kiểm thử phần mềm</a:t>
            </a:r>
            <a:endParaRPr b="1" sz="2900">
              <a:solidFill>
                <a:srgbClr val="333333"/>
              </a:solidFill>
              <a:latin typeface="Quattrocento Sans"/>
              <a:ea typeface="Quattrocento Sans"/>
              <a:cs typeface="Quattrocento Sans"/>
              <a:sym typeface="Quattrocento Sans"/>
            </a:endParaRPr>
          </a:p>
          <a:p>
            <a:pPr indent="-406400" lvl="0" marL="457200" marR="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Viết báo cáo về lỗi được phát hiện trong khi kiểm thử</a:t>
            </a:r>
            <a:endParaRPr b="1" sz="2900">
              <a:solidFill>
                <a:srgbClr val="333333"/>
              </a:solidFill>
              <a:latin typeface="Quattrocento Sans"/>
              <a:ea typeface="Quattrocento Sans"/>
              <a:cs typeface="Quattrocento Sans"/>
              <a:sym typeface="Quattrocento Sans"/>
            </a:endParaRPr>
          </a:p>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Tìm hiểu về một số công cụ quản lý lỗi để hỗ trợ kiểm thử</a:t>
            </a:r>
            <a:endParaRPr b="1" sz="2900">
              <a:solidFill>
                <a:srgbClr val="333333"/>
              </a:solidFill>
              <a:latin typeface="Quattrocento Sans"/>
              <a:ea typeface="Quattrocento Sans"/>
              <a:cs typeface="Quattrocento Sans"/>
              <a:sym typeface="Quattrocento Sans"/>
            </a:endParaRPr>
          </a:p>
        </p:txBody>
      </p:sp>
      <p:sp>
        <p:nvSpPr>
          <p:cNvPr id="124" name="Google Shape;124;g115e76f5ad1_0_10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1977397cc9_1_17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 report</a:t>
            </a:r>
            <a:endParaRPr/>
          </a:p>
        </p:txBody>
      </p:sp>
      <p:sp>
        <p:nvSpPr>
          <p:cNvPr id="253" name="Google Shape;253;g11977397cc9_1_179"/>
          <p:cNvSpPr txBox="1"/>
          <p:nvPr/>
        </p:nvSpPr>
        <p:spPr>
          <a:xfrm>
            <a:off x="654875" y="927750"/>
            <a:ext cx="11424000" cy="5602800"/>
          </a:xfrm>
          <a:prstGeom prst="rect">
            <a:avLst/>
          </a:prstGeom>
          <a:noFill/>
          <a:ln>
            <a:noFill/>
          </a:ln>
        </p:spPr>
        <p:txBody>
          <a:bodyPr anchorCtr="0" anchor="t" bIns="45700" lIns="91425" spcFirstLastPara="1" rIns="91425" wrap="square" tIns="45700">
            <a:noAutofit/>
          </a:bodyPr>
          <a:lstStyle/>
          <a:p>
            <a:pPr indent="-450850" lvl="0" marL="4572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Tóm lại : Hãy nhớ rằng mục tiêu của việc viết báo cáo lỗi là để cho người đọc hình dung ra vấn đề đang xảy ra. Hãy tập trung vào một vấn đề cụ thể đang gặp phải, cung cấp đầy đủ thông tin có liên quan mà Dev đang tìm kiếm. Tránh log chung nhiều vấn đề vào 1 bug sẽ gây khó hiểu cho người đọc, khiến Dev mất nhiều thời gian để có thể giải quyết và close được bug.</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 calcmode="lin" valueType="num">
                                      <p:cBhvr additive="base">
                                        <p:cTn dur="1000"/>
                                        <p:tgtEl>
                                          <p:spTgt spid="25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1977397cc9_1_18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 report</a:t>
            </a:r>
            <a:endParaRPr/>
          </a:p>
        </p:txBody>
      </p:sp>
      <p:sp>
        <p:nvSpPr>
          <p:cNvPr id="259" name="Google Shape;259;g11977397cc9_1_186"/>
          <p:cNvSpPr txBox="1"/>
          <p:nvPr/>
        </p:nvSpPr>
        <p:spPr>
          <a:xfrm>
            <a:off x="349800" y="850800"/>
            <a:ext cx="11765400" cy="5770800"/>
          </a:xfrm>
          <a:prstGeom prst="rect">
            <a:avLst/>
          </a:prstGeom>
          <a:noFill/>
          <a:ln>
            <a:noFill/>
          </a:ln>
        </p:spPr>
        <p:txBody>
          <a:bodyPr anchorCtr="0" anchor="t" bIns="45700" lIns="91425" spcFirstLastPara="1" rIns="91425" wrap="square" tIns="45700">
            <a:noAutofit/>
          </a:bodyPr>
          <a:lstStyle/>
          <a:p>
            <a:pPr indent="-482600" lvl="1" marL="9144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nội dung quan trọng trong báo cáo lỗi</a:t>
            </a:r>
            <a:endParaRPr sz="40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b="1" lang="en-US" sz="3500">
                <a:solidFill>
                  <a:schemeClr val="dk1"/>
                </a:solidFill>
                <a:latin typeface="Quattrocento Sans"/>
                <a:ea typeface="Quattrocento Sans"/>
                <a:cs typeface="Quattrocento Sans"/>
                <a:sym typeface="Quattrocento Sans"/>
              </a:rPr>
              <a:t>Bug number/ID</a:t>
            </a:r>
            <a:r>
              <a:rPr lang="en-US" sz="3500">
                <a:solidFill>
                  <a:schemeClr val="dk1"/>
                </a:solidFill>
                <a:latin typeface="Quattrocento Sans"/>
                <a:ea typeface="Quattrocento Sans"/>
                <a:cs typeface="Quattrocento Sans"/>
                <a:sym typeface="Quattrocento Sans"/>
              </a:rPr>
              <a:t>:  Giúp đội phát triển có thể dễ dàng kiểm tra lỗi đã được fix hay chưa? Giúp Tester có thể tìm kiếm thực hiện test và re-test dễ dàng.</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b="1" lang="en-US" sz="3500">
                <a:solidFill>
                  <a:schemeClr val="dk1"/>
                </a:solidFill>
                <a:latin typeface="Quattrocento Sans"/>
                <a:ea typeface="Quattrocento Sans"/>
                <a:cs typeface="Quattrocento Sans"/>
                <a:sym typeface="Quattrocento Sans"/>
              </a:rPr>
              <a:t>Bug Title (Tiêu đề lỗi)</a:t>
            </a:r>
            <a:r>
              <a:rPr lang="en-US" sz="3500">
                <a:solidFill>
                  <a:schemeClr val="dk1"/>
                </a:solidFill>
                <a:latin typeface="Quattrocento Sans"/>
                <a:ea typeface="Quattrocento Sans"/>
                <a:cs typeface="Quattrocento Sans"/>
                <a:sym typeface="Quattrocento Sans"/>
              </a:rPr>
              <a:t>: Tiêu đề lỗi nên gợi ý đủ về những gì lỗi đang xảy ra</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b="1" lang="en-US" sz="3500">
                <a:solidFill>
                  <a:schemeClr val="dk1"/>
                </a:solidFill>
                <a:latin typeface="Quattrocento Sans"/>
                <a:ea typeface="Quattrocento Sans"/>
                <a:cs typeface="Quattrocento Sans"/>
                <a:sym typeface="Quattrocento Sans"/>
              </a:rPr>
              <a:t>Priority (Mức độ ưu tiên) </a:t>
            </a:r>
            <a:r>
              <a:rPr lang="en-US" sz="3500">
                <a:solidFill>
                  <a:schemeClr val="dk1"/>
                </a:solidFill>
                <a:latin typeface="Quattrocento Sans"/>
                <a:ea typeface="Quattrocento Sans"/>
                <a:cs typeface="Quattrocento Sans"/>
                <a:sym typeface="Quattrocento Sans"/>
              </a:rPr>
              <a:t>: Giúp cho việc đánh giá và ưu tiên để tập sửa chữa lỗi nghiêm trọng</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b="1" lang="en-US" sz="3500">
                <a:solidFill>
                  <a:schemeClr val="dk1"/>
                </a:solidFill>
                <a:latin typeface="Quattrocento Sans"/>
                <a:ea typeface="Quattrocento Sans"/>
                <a:cs typeface="Quattrocento Sans"/>
                <a:sym typeface="Quattrocento Sans"/>
              </a:rPr>
              <a:t>Description (Mô tả)</a:t>
            </a:r>
            <a:r>
              <a:rPr lang="en-US" sz="3500">
                <a:solidFill>
                  <a:schemeClr val="dk1"/>
                </a:solidFill>
                <a:latin typeface="Quattrocento Sans"/>
                <a:ea typeface="Quattrocento Sans"/>
                <a:cs typeface="Quattrocento Sans"/>
                <a:sym typeface="Quattrocento Sans"/>
              </a:rPr>
              <a:t>: Mô tả lỗi giúp đội phát triển hiểu được lỗi.</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 calcmode="lin" valueType="num">
                                      <p:cBhvr additive="base">
                                        <p:cTn dur="1000"/>
                                        <p:tgtEl>
                                          <p:spTgt spid="25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anim calcmode="lin" valueType="num">
                                      <p:cBhvr additive="base">
                                        <p:cTn dur="1000"/>
                                        <p:tgtEl>
                                          <p:spTgt spid="25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anim calcmode="lin" valueType="num">
                                      <p:cBhvr additive="base">
                                        <p:cTn dur="1000"/>
                                        <p:tgtEl>
                                          <p:spTgt spid="25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anim calcmode="lin" valueType="num">
                                      <p:cBhvr additive="base">
                                        <p:cTn dur="1000"/>
                                        <p:tgtEl>
                                          <p:spTgt spid="25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9">
                                            <p:txEl>
                                              <p:pRg end="4" st="4"/>
                                            </p:txEl>
                                          </p:spTgt>
                                        </p:tgtEl>
                                        <p:attrNameLst>
                                          <p:attrName>style.visibility</p:attrName>
                                        </p:attrNameLst>
                                      </p:cBhvr>
                                      <p:to>
                                        <p:strVal val="visible"/>
                                      </p:to>
                                    </p:set>
                                    <p:anim calcmode="lin" valueType="num">
                                      <p:cBhvr additive="base">
                                        <p:cTn dur="1000"/>
                                        <p:tgtEl>
                                          <p:spTgt spid="25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1977397cc9_1_19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 report</a:t>
            </a:r>
            <a:endParaRPr/>
          </a:p>
        </p:txBody>
      </p:sp>
      <p:sp>
        <p:nvSpPr>
          <p:cNvPr id="265" name="Google Shape;265;g11977397cc9_1_198"/>
          <p:cNvSpPr txBox="1"/>
          <p:nvPr/>
        </p:nvSpPr>
        <p:spPr>
          <a:xfrm>
            <a:off x="349800" y="850800"/>
            <a:ext cx="11765400" cy="5770800"/>
          </a:xfrm>
          <a:prstGeom prst="rect">
            <a:avLst/>
          </a:prstGeom>
          <a:noFill/>
          <a:ln>
            <a:noFill/>
          </a:ln>
        </p:spPr>
        <p:txBody>
          <a:bodyPr anchorCtr="0" anchor="t" bIns="45700" lIns="91425" spcFirstLastPara="1" rIns="91425" wrap="square" tIns="45700">
            <a:noAutofit/>
          </a:bodyPr>
          <a:lstStyle/>
          <a:p>
            <a:pPr indent="-450850" lvl="2" marL="1371600" rtl="0" algn="l">
              <a:spcBef>
                <a:spcPts val="0"/>
              </a:spcBef>
              <a:spcAft>
                <a:spcPts val="0"/>
              </a:spcAft>
              <a:buClr>
                <a:srgbClr val="FF5A33"/>
              </a:buClr>
              <a:buSzPts val="3500"/>
              <a:buFont typeface="Quattrocento Sans"/>
              <a:buAutoNum type="arabicPeriod" startAt="5"/>
            </a:pPr>
            <a:r>
              <a:rPr b="1" lang="en-US" sz="3500">
                <a:solidFill>
                  <a:schemeClr val="dk1"/>
                </a:solidFill>
                <a:latin typeface="Quattrocento Sans"/>
                <a:ea typeface="Quattrocento Sans"/>
                <a:cs typeface="Quattrocento Sans"/>
                <a:sym typeface="Quattrocento Sans"/>
              </a:rPr>
              <a:t>Step (Các bước để tái hiện)</a:t>
            </a:r>
            <a:r>
              <a:rPr lang="en-US" sz="3500">
                <a:solidFill>
                  <a:schemeClr val="dk1"/>
                </a:solidFill>
                <a:latin typeface="Quattrocento Sans"/>
                <a:ea typeface="Quattrocento Sans"/>
                <a:cs typeface="Quattrocento Sans"/>
                <a:sym typeface="Quattrocento Sans"/>
              </a:rPr>
              <a:t>:  </a:t>
            </a:r>
            <a:r>
              <a:rPr lang="en-US" sz="3500">
                <a:solidFill>
                  <a:schemeClr val="dk1"/>
                </a:solidFill>
                <a:latin typeface="Quattrocento Sans"/>
                <a:ea typeface="Quattrocento Sans"/>
                <a:cs typeface="Quattrocento Sans"/>
                <a:sym typeface="Quattrocento Sans"/>
              </a:rPr>
              <a:t>Các bước thực hiện để gây ra lỗi</a:t>
            </a:r>
            <a:r>
              <a:rPr lang="en-US" sz="3500">
                <a:solidFill>
                  <a:schemeClr val="dk1"/>
                </a:solidFill>
                <a:latin typeface="Quattrocento Sans"/>
                <a:ea typeface="Quattrocento Sans"/>
                <a:cs typeface="Quattrocento Sans"/>
                <a:sym typeface="Quattrocento Sans"/>
              </a:rPr>
              <a:t>.</a:t>
            </a:r>
            <a:endParaRPr sz="3500">
              <a:solidFill>
                <a:schemeClr val="dk1"/>
              </a:solidFill>
              <a:latin typeface="Quattrocento Sans"/>
              <a:ea typeface="Quattrocento Sans"/>
              <a:cs typeface="Quattrocento Sans"/>
              <a:sym typeface="Quattrocento Sans"/>
            </a:endParaRPr>
          </a:p>
          <a:p>
            <a:pPr indent="0" lvl="0" marL="1371600" rtl="0" algn="l">
              <a:spcBef>
                <a:spcPts val="0"/>
              </a:spcBef>
              <a:spcAft>
                <a:spcPts val="0"/>
              </a:spcAft>
              <a:buNone/>
            </a:pPr>
            <a:r>
              <a:rPr i="1" lang="en-US" sz="3000">
                <a:solidFill>
                  <a:schemeClr val="dk1"/>
                </a:solidFill>
                <a:latin typeface="Quattrocento Sans"/>
                <a:ea typeface="Quattrocento Sans"/>
                <a:cs typeface="Quattrocento Sans"/>
                <a:sym typeface="Quattrocento Sans"/>
              </a:rPr>
              <a:t>VD: Các bước kiểm tra thông tin profile hiển thị:</a:t>
            </a:r>
            <a:endParaRPr i="1" sz="3000">
              <a:solidFill>
                <a:schemeClr val="dk1"/>
              </a:solidFill>
              <a:latin typeface="Quattrocento Sans"/>
              <a:ea typeface="Quattrocento Sans"/>
              <a:cs typeface="Quattrocento Sans"/>
              <a:sym typeface="Quattrocento Sans"/>
            </a:endParaRPr>
          </a:p>
          <a:p>
            <a:pPr indent="0" lvl="0" marL="1371600" rtl="0" algn="l">
              <a:spcBef>
                <a:spcPts val="0"/>
              </a:spcBef>
              <a:spcAft>
                <a:spcPts val="0"/>
              </a:spcAft>
              <a:buNone/>
            </a:pPr>
            <a:r>
              <a:rPr i="1" lang="en-US" sz="3000">
                <a:solidFill>
                  <a:schemeClr val="dk1"/>
                </a:solidFill>
                <a:latin typeface="Quattrocento Sans"/>
                <a:ea typeface="Quattrocento Sans"/>
                <a:cs typeface="Quattrocento Sans"/>
                <a:sym typeface="Quattrocento Sans"/>
              </a:rPr>
              <a:t>Bước 1: </a:t>
            </a:r>
            <a:r>
              <a:rPr i="1" lang="en-US" sz="3000">
                <a:solidFill>
                  <a:schemeClr val="dk1"/>
                </a:solidFill>
                <a:latin typeface="Quattrocento Sans"/>
                <a:ea typeface="Quattrocento Sans"/>
                <a:cs typeface="Quattrocento Sans"/>
                <a:sym typeface="Quattrocento Sans"/>
              </a:rPr>
              <a:t>Đăng nhập vào hệ thống</a:t>
            </a:r>
            <a:endParaRPr i="1" sz="3000">
              <a:solidFill>
                <a:schemeClr val="dk1"/>
              </a:solidFill>
              <a:latin typeface="Quattrocento Sans"/>
              <a:ea typeface="Quattrocento Sans"/>
              <a:cs typeface="Quattrocento Sans"/>
              <a:sym typeface="Quattrocento Sans"/>
            </a:endParaRPr>
          </a:p>
          <a:p>
            <a:pPr indent="0" lvl="0" marL="1371600" rtl="0" algn="l">
              <a:spcBef>
                <a:spcPts val="0"/>
              </a:spcBef>
              <a:spcAft>
                <a:spcPts val="0"/>
              </a:spcAft>
              <a:buNone/>
            </a:pPr>
            <a:r>
              <a:rPr i="1" lang="en-US" sz="3000">
                <a:solidFill>
                  <a:schemeClr val="dk1"/>
                </a:solidFill>
                <a:latin typeface="Quattrocento Sans"/>
                <a:ea typeface="Quattrocento Sans"/>
                <a:cs typeface="Quattrocento Sans"/>
                <a:sym typeface="Quattrocento Sans"/>
              </a:rPr>
              <a:t>Bước 2: Tới màn hình Profile</a:t>
            </a:r>
            <a:endParaRPr i="1" sz="3000">
              <a:solidFill>
                <a:schemeClr val="dk1"/>
              </a:solidFill>
              <a:latin typeface="Quattrocento Sans"/>
              <a:ea typeface="Quattrocento Sans"/>
              <a:cs typeface="Quattrocento Sans"/>
              <a:sym typeface="Quattrocento Sans"/>
            </a:endParaRPr>
          </a:p>
          <a:p>
            <a:pPr indent="0" lvl="0" marL="1371600" rtl="0" algn="l">
              <a:spcBef>
                <a:spcPts val="0"/>
              </a:spcBef>
              <a:spcAft>
                <a:spcPts val="0"/>
              </a:spcAft>
              <a:buNone/>
            </a:pPr>
            <a:r>
              <a:rPr i="1" lang="en-US" sz="3000">
                <a:solidFill>
                  <a:schemeClr val="dk1"/>
                </a:solidFill>
                <a:latin typeface="Quattrocento Sans"/>
                <a:ea typeface="Quattrocento Sans"/>
                <a:cs typeface="Quattrocento Sans"/>
                <a:sym typeface="Quattrocento Sans"/>
              </a:rPr>
              <a:t>Bước 3: Kiểm tra thông tin cá nhân hiển thị</a:t>
            </a:r>
            <a:endParaRPr i="1" sz="30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startAt="5"/>
            </a:pPr>
            <a:r>
              <a:rPr b="1" lang="en-US" sz="3500">
                <a:solidFill>
                  <a:schemeClr val="dk1"/>
                </a:solidFill>
                <a:latin typeface="Quattrocento Sans"/>
                <a:ea typeface="Quattrocento Sans"/>
                <a:cs typeface="Quattrocento Sans"/>
                <a:sym typeface="Quattrocento Sans"/>
              </a:rPr>
              <a:t>Environment (Môi trường test)</a:t>
            </a:r>
            <a:r>
              <a:rPr lang="en-US" sz="3500">
                <a:solidFill>
                  <a:schemeClr val="dk1"/>
                </a:solidFill>
                <a:latin typeface="Quattrocento Sans"/>
                <a:ea typeface="Quattrocento Sans"/>
                <a:cs typeface="Quattrocento Sans"/>
                <a:sym typeface="Quattrocento Sans"/>
              </a:rPr>
              <a:t>: Khi thực hiện báo cáo lỗi nên đưa ra đang thực hiện kiểm thử trên môi trường nào. </a:t>
            </a:r>
            <a:r>
              <a:rPr i="1" lang="en-US" sz="3500">
                <a:solidFill>
                  <a:schemeClr val="dk1"/>
                </a:solidFill>
                <a:latin typeface="Quattrocento Sans"/>
                <a:ea typeface="Quattrocento Sans"/>
                <a:cs typeface="Quattrocento Sans"/>
                <a:sym typeface="Quattrocento Sans"/>
              </a:rPr>
              <a:t>Ví dụ:  </a:t>
            </a:r>
            <a:r>
              <a:rPr i="1" lang="en-US" sz="3500">
                <a:solidFill>
                  <a:schemeClr val="dk1"/>
                </a:solidFill>
                <a:latin typeface="Quattrocento Sans"/>
                <a:ea typeface="Quattrocento Sans"/>
                <a:cs typeface="Quattrocento Sans"/>
                <a:sym typeface="Quattrocento Sans"/>
              </a:rPr>
              <a:t>Sử dụng phiên bản nào của hệ điều hành ?, Trình duyệt được sử dụng là gì?....</a:t>
            </a:r>
            <a:endParaRPr i="1"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 calcmode="lin" valueType="num">
                                      <p:cBhvr additive="base">
                                        <p:cTn dur="1000"/>
                                        <p:tgtEl>
                                          <p:spTgt spid="26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 calcmode="lin" valueType="num">
                                      <p:cBhvr additive="base">
                                        <p:cTn dur="1000"/>
                                        <p:tgtEl>
                                          <p:spTgt spid="26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 calcmode="lin" valueType="num">
                                      <p:cBhvr additive="base">
                                        <p:cTn dur="1000"/>
                                        <p:tgtEl>
                                          <p:spTgt spid="26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 calcmode="lin" valueType="num">
                                      <p:cBhvr additive="base">
                                        <p:cTn dur="1000"/>
                                        <p:tgtEl>
                                          <p:spTgt spid="26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xEl>
                                              <p:pRg end="4" st="4"/>
                                            </p:txEl>
                                          </p:spTgt>
                                        </p:tgtEl>
                                        <p:attrNameLst>
                                          <p:attrName>style.visibility</p:attrName>
                                        </p:attrNameLst>
                                      </p:cBhvr>
                                      <p:to>
                                        <p:strVal val="visible"/>
                                      </p:to>
                                    </p:set>
                                    <p:anim calcmode="lin" valueType="num">
                                      <p:cBhvr additive="base">
                                        <p:cTn dur="1000"/>
                                        <p:tgtEl>
                                          <p:spTgt spid="26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xEl>
                                              <p:pRg end="5" st="5"/>
                                            </p:txEl>
                                          </p:spTgt>
                                        </p:tgtEl>
                                        <p:attrNameLst>
                                          <p:attrName>style.visibility</p:attrName>
                                        </p:attrNameLst>
                                      </p:cBhvr>
                                      <p:to>
                                        <p:strVal val="visible"/>
                                      </p:to>
                                    </p:set>
                                    <p:anim calcmode="lin" valueType="num">
                                      <p:cBhvr additive="base">
                                        <p:cTn dur="1000"/>
                                        <p:tgtEl>
                                          <p:spTgt spid="265">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1977397cc9_1_21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 report</a:t>
            </a:r>
            <a:endParaRPr/>
          </a:p>
        </p:txBody>
      </p:sp>
      <p:sp>
        <p:nvSpPr>
          <p:cNvPr id="271" name="Google Shape;271;g11977397cc9_1_212"/>
          <p:cNvSpPr txBox="1"/>
          <p:nvPr/>
        </p:nvSpPr>
        <p:spPr>
          <a:xfrm>
            <a:off x="349800" y="850800"/>
            <a:ext cx="11765400" cy="5770800"/>
          </a:xfrm>
          <a:prstGeom prst="rect">
            <a:avLst/>
          </a:prstGeom>
          <a:noFill/>
          <a:ln>
            <a:noFill/>
          </a:ln>
        </p:spPr>
        <p:txBody>
          <a:bodyPr anchorCtr="0" anchor="t" bIns="45700" lIns="91425" spcFirstLastPara="1" rIns="91425" wrap="square" tIns="45700">
            <a:noAutofit/>
          </a:bodyPr>
          <a:lstStyle/>
          <a:p>
            <a:pPr indent="-450850" lvl="2" marL="1371600" rtl="0" algn="l">
              <a:spcBef>
                <a:spcPts val="0"/>
              </a:spcBef>
              <a:spcAft>
                <a:spcPts val="0"/>
              </a:spcAft>
              <a:buClr>
                <a:srgbClr val="FF5A33"/>
              </a:buClr>
              <a:buSzPts val="3500"/>
              <a:buFont typeface="Quattrocento Sans"/>
              <a:buAutoNum type="arabicPeriod" startAt="7"/>
            </a:pPr>
            <a:r>
              <a:rPr b="1" lang="en-US" sz="3500">
                <a:solidFill>
                  <a:schemeClr val="dk1"/>
                </a:solidFill>
                <a:latin typeface="Quattrocento Sans"/>
                <a:ea typeface="Quattrocento Sans"/>
                <a:cs typeface="Quattrocento Sans"/>
                <a:sym typeface="Quattrocento Sans"/>
              </a:rPr>
              <a:t>Expected and Actual Result (Kết quả mong đợi và thực tế)</a:t>
            </a:r>
            <a:r>
              <a:rPr lang="en-US" sz="3500">
                <a:solidFill>
                  <a:schemeClr val="dk1"/>
                </a:solidFill>
                <a:latin typeface="Quattrocento Sans"/>
                <a:ea typeface="Quattrocento Sans"/>
                <a:cs typeface="Quattrocento Sans"/>
                <a:sym typeface="Quattrocento Sans"/>
              </a:rPr>
              <a:t>:  C</a:t>
            </a:r>
            <a:r>
              <a:rPr lang="en-US" sz="3500">
                <a:solidFill>
                  <a:schemeClr val="dk1"/>
                </a:solidFill>
                <a:latin typeface="Quattrocento Sans"/>
                <a:ea typeface="Quattrocento Sans"/>
                <a:cs typeface="Quattrocento Sans"/>
                <a:sym typeface="Quattrocento Sans"/>
              </a:rPr>
              <a:t>ần nêu được kết quả cụ thể sau khi tiến hành các bước kiểm thử là gì và mong đợi kết quả mới như thế nào</a:t>
            </a:r>
            <a:r>
              <a:rPr lang="en-US" sz="3500">
                <a:solidFill>
                  <a:schemeClr val="dk1"/>
                </a:solidFill>
                <a:latin typeface="Quattrocento Sans"/>
                <a:ea typeface="Quattrocento Sans"/>
                <a:cs typeface="Quattrocento Sans"/>
                <a:sym typeface="Quattrocento Sans"/>
              </a:rPr>
              <a:t>.</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startAt="7"/>
            </a:pPr>
            <a:r>
              <a:rPr b="1" lang="en-US" sz="3500">
                <a:solidFill>
                  <a:schemeClr val="dk1"/>
                </a:solidFill>
                <a:latin typeface="Quattrocento Sans"/>
                <a:ea typeface="Quattrocento Sans"/>
                <a:cs typeface="Quattrocento Sans"/>
                <a:sym typeface="Quattrocento Sans"/>
              </a:rPr>
              <a:t>Attachment (Bằng chứng: Video, Ảnh chụp màn hình lỗi)</a:t>
            </a:r>
            <a:r>
              <a:rPr lang="en-US" sz="3500">
                <a:solidFill>
                  <a:schemeClr val="dk1"/>
                </a:solidFill>
                <a:latin typeface="Quattrocento Sans"/>
                <a:ea typeface="Quattrocento Sans"/>
                <a:cs typeface="Quattrocento Sans"/>
                <a:sym typeface="Quattrocento Sans"/>
              </a:rPr>
              <a:t>: Lưu lại những thất bại bằng video, ảnh… sẽ giúp người đọc báo cáo dễ dàng hiểu và tái hiện được vấn đề.</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 calcmode="lin" valueType="num">
                                      <p:cBhvr additive="base">
                                        <p:cTn dur="1000"/>
                                        <p:tgtEl>
                                          <p:spTgt spid="27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 calcmode="lin" valueType="num">
                                      <p:cBhvr additive="base">
                                        <p:cTn dur="1000"/>
                                        <p:tgtEl>
                                          <p:spTgt spid="27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1977397cc9_1_22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 report</a:t>
            </a:r>
            <a:endParaRPr/>
          </a:p>
        </p:txBody>
      </p:sp>
      <p:sp>
        <p:nvSpPr>
          <p:cNvPr id="277" name="Google Shape;277;g11977397cc9_1_222"/>
          <p:cNvSpPr txBox="1"/>
          <p:nvPr/>
        </p:nvSpPr>
        <p:spPr>
          <a:xfrm>
            <a:off x="349800" y="850800"/>
            <a:ext cx="11765400" cy="577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3500">
              <a:solidFill>
                <a:schemeClr val="dk1"/>
              </a:solidFill>
              <a:latin typeface="Quattrocento Sans"/>
              <a:ea typeface="Quattrocento Sans"/>
              <a:cs typeface="Quattrocento Sans"/>
              <a:sym typeface="Quattrocento Sans"/>
            </a:endParaRPr>
          </a:p>
        </p:txBody>
      </p:sp>
      <p:pic>
        <p:nvPicPr>
          <p:cNvPr id="278" name="Google Shape;278;g11977397cc9_1_222"/>
          <p:cNvPicPr preferRelativeResize="0"/>
          <p:nvPr/>
        </p:nvPicPr>
        <p:blipFill>
          <a:blip r:embed="rId3">
            <a:alphaModFix/>
          </a:blip>
          <a:stretch>
            <a:fillRect/>
          </a:stretch>
        </p:blipFill>
        <p:spPr>
          <a:xfrm>
            <a:off x="1103561" y="978050"/>
            <a:ext cx="9693338" cy="5770801"/>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 calcmode="lin" valueType="num">
                                      <p:cBhvr additive="base">
                                        <p:cTn dur="1000"/>
                                        <p:tgtEl>
                                          <p:spTgt spid="27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1977397cc9_1_229"/>
          <p:cNvSpPr/>
          <p:nvPr/>
        </p:nvSpPr>
        <p:spPr>
          <a:xfrm>
            <a:off x="3471675" y="3049625"/>
            <a:ext cx="8034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một số công cụ quản lý lỗi</a:t>
            </a:r>
            <a:endParaRPr b="1" i="0" sz="5400" u="none" cap="small" strike="noStrike">
              <a:solidFill>
                <a:srgbClr val="FFA15D"/>
              </a:solidFill>
              <a:latin typeface="Calibri"/>
              <a:ea typeface="Calibri"/>
              <a:cs typeface="Calibri"/>
              <a:sym typeface="Calibri"/>
            </a:endParaRPr>
          </a:p>
        </p:txBody>
      </p:sp>
      <p:cxnSp>
        <p:nvCxnSpPr>
          <p:cNvPr id="284" name="Google Shape;284;g11977397cc9_1_229"/>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285" name="Google Shape;285;g11977397cc9_1_229"/>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1977397cc9_1_23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 report</a:t>
            </a:r>
            <a:endParaRPr/>
          </a:p>
        </p:txBody>
      </p:sp>
      <p:sp>
        <p:nvSpPr>
          <p:cNvPr id="291" name="Google Shape;291;g11977397cc9_1_235"/>
          <p:cNvSpPr txBox="1"/>
          <p:nvPr/>
        </p:nvSpPr>
        <p:spPr>
          <a:xfrm>
            <a:off x="349800" y="1537950"/>
            <a:ext cx="11842200" cy="539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3400">
                <a:solidFill>
                  <a:schemeClr val="dk1"/>
                </a:solidFill>
                <a:latin typeface="Quattrocento Sans"/>
                <a:ea typeface="Quattrocento Sans"/>
                <a:cs typeface="Quattrocento Sans"/>
                <a:sym typeface="Quattrocento Sans"/>
              </a:rPr>
              <a:t>Tình huống</a:t>
            </a:r>
            <a:r>
              <a:rPr lang="en-US" sz="3400">
                <a:solidFill>
                  <a:schemeClr val="dk1"/>
                </a:solidFill>
                <a:latin typeface="Quattrocento Sans"/>
                <a:ea typeface="Quattrocento Sans"/>
                <a:cs typeface="Quattrocento Sans"/>
                <a:sym typeface="Quattrocento Sans"/>
              </a:rPr>
              <a:t> : </a:t>
            </a:r>
            <a:r>
              <a:rPr lang="en-US" sz="3400">
                <a:solidFill>
                  <a:schemeClr val="dk1"/>
                </a:solidFill>
                <a:latin typeface="Quattrocento Sans"/>
                <a:ea typeface="Quattrocento Sans"/>
                <a:cs typeface="Quattrocento Sans"/>
                <a:sym typeface="Quattrocento Sans"/>
              </a:rPr>
              <a:t>Trong một dự án làm sao để cả team Dev , team Test và các cấp quản lý có thể nắm được thông tin về lỗi đang có của dự án ? </a:t>
            </a:r>
            <a:r>
              <a:rPr lang="en-US" sz="3400">
                <a:solidFill>
                  <a:schemeClr val="dk1"/>
                </a:solidFill>
                <a:latin typeface="Quattrocento Sans"/>
                <a:ea typeface="Quattrocento Sans"/>
                <a:cs typeface="Quattrocento Sans"/>
                <a:sym typeface="Quattrocento Sans"/>
              </a:rPr>
              <a:t>Làm sao để tìm kiếm nhanh được lỗi này được giao cho ai, do ai tạo, trạng thái đang là gì, thuộc về chức năng nào… hay trong tháng trước sản phẩm đã phát hiện bao nhiêu lỗi, đã sữa được bao nhiêu lỗi và còn lại bao nhiêu, số lượng lỗi ở mức độ nghiêm trọng là bao nhiêu, làm sao để Dev biết được những lỗi này cần phải được ưu tiên fix trước trong danh sách cả mấy chục lỗi… và rất rất nhiều những vấn đề khác nữa.</a:t>
            </a:r>
            <a:endParaRPr sz="34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sp>
        <p:nvSpPr>
          <p:cNvPr id="292" name="Google Shape;292;g11977397cc9_1_235"/>
          <p:cNvSpPr txBox="1"/>
          <p:nvPr/>
        </p:nvSpPr>
        <p:spPr>
          <a:xfrm>
            <a:off x="613350" y="831721"/>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Tại sao lại cần công cụ quản lý lỗi</a:t>
            </a:r>
            <a:endParaRPr sz="40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anim calcmode="lin" valueType="num">
                                      <p:cBhvr additive="base">
                                        <p:cTn dur="1000"/>
                                        <p:tgtEl>
                                          <p:spTgt spid="29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anim calcmode="lin" valueType="num">
                                      <p:cBhvr additive="base">
                                        <p:cTn dur="1000"/>
                                        <p:tgtEl>
                                          <p:spTgt spid="29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1977397cc9_1_24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 report</a:t>
            </a:r>
            <a:endParaRPr/>
          </a:p>
        </p:txBody>
      </p:sp>
      <p:sp>
        <p:nvSpPr>
          <p:cNvPr id="298" name="Google Shape;298;g11977397cc9_1_242"/>
          <p:cNvSpPr txBox="1"/>
          <p:nvPr/>
        </p:nvSpPr>
        <p:spPr>
          <a:xfrm>
            <a:off x="349800" y="901275"/>
            <a:ext cx="11842200" cy="5392800"/>
          </a:xfrm>
          <a:prstGeom prst="rect">
            <a:avLst/>
          </a:prstGeom>
          <a:noFill/>
          <a:ln>
            <a:noFill/>
          </a:ln>
        </p:spPr>
        <p:txBody>
          <a:bodyPr anchorCtr="0" anchor="t" bIns="45700" lIns="91425" spcFirstLastPara="1" rIns="91425" wrap="square" tIns="45700">
            <a:noAutofit/>
          </a:bodyPr>
          <a:lstStyle/>
          <a:p>
            <a:pPr indent="-444500" lvl="1" marL="914400" rtl="0" algn="l">
              <a:spcBef>
                <a:spcPts val="0"/>
              </a:spcBef>
              <a:spcAft>
                <a:spcPts val="0"/>
              </a:spcAft>
              <a:buClr>
                <a:srgbClr val="FF5A33"/>
              </a:buClr>
              <a:buSzPts val="3400"/>
              <a:buFont typeface="Quattrocento Sans"/>
              <a:buChar char="❖"/>
            </a:pPr>
            <a:r>
              <a:rPr lang="en-US" sz="3400">
                <a:solidFill>
                  <a:schemeClr val="dk1"/>
                </a:solidFill>
                <a:latin typeface="Quattrocento Sans"/>
                <a:ea typeface="Quattrocento Sans"/>
                <a:cs typeface="Quattrocento Sans"/>
                <a:sym typeface="Quattrocento Sans"/>
              </a:rPr>
              <a:t>Giải pháp : </a:t>
            </a:r>
            <a:endParaRPr sz="3400">
              <a:solidFill>
                <a:schemeClr val="dk1"/>
              </a:solidFill>
              <a:latin typeface="Quattrocento Sans"/>
              <a:ea typeface="Quattrocento Sans"/>
              <a:cs typeface="Quattrocento Sans"/>
              <a:sym typeface="Quattrocento Sans"/>
            </a:endParaRPr>
          </a:p>
          <a:p>
            <a:pPr indent="-444500" lvl="2" marL="1371600" rtl="0" algn="l">
              <a:spcBef>
                <a:spcPts val="0"/>
              </a:spcBef>
              <a:spcAft>
                <a:spcPts val="0"/>
              </a:spcAft>
              <a:buClr>
                <a:srgbClr val="FF5A33"/>
              </a:buClr>
              <a:buSzPts val="3400"/>
              <a:buFont typeface="Quattrocento Sans"/>
              <a:buAutoNum type="arabicPeriod"/>
            </a:pPr>
            <a:r>
              <a:rPr lang="en-US" sz="3400">
                <a:solidFill>
                  <a:schemeClr val="dk1"/>
                </a:solidFill>
                <a:latin typeface="Quattrocento Sans"/>
                <a:ea typeface="Quattrocento Sans"/>
                <a:cs typeface="Quattrocento Sans"/>
                <a:sym typeface="Quattrocento Sans"/>
              </a:rPr>
              <a:t>Dùng file MS Excel</a:t>
            </a:r>
            <a:endParaRPr sz="3400">
              <a:solidFill>
                <a:schemeClr val="dk1"/>
              </a:solidFill>
              <a:latin typeface="Quattrocento Sans"/>
              <a:ea typeface="Quattrocento Sans"/>
              <a:cs typeface="Quattrocento Sans"/>
              <a:sym typeface="Quattrocento Sans"/>
            </a:endParaRPr>
          </a:p>
          <a:p>
            <a:pPr indent="-444500" lvl="2" marL="1371600" rtl="0" algn="l">
              <a:spcBef>
                <a:spcPts val="0"/>
              </a:spcBef>
              <a:spcAft>
                <a:spcPts val="0"/>
              </a:spcAft>
              <a:buClr>
                <a:srgbClr val="FF5A33"/>
              </a:buClr>
              <a:buSzPts val="3400"/>
              <a:buFont typeface="Quattrocento Sans"/>
              <a:buAutoNum type="arabicPeriod"/>
            </a:pPr>
            <a:r>
              <a:rPr lang="en-US" sz="3400">
                <a:solidFill>
                  <a:schemeClr val="dk1"/>
                </a:solidFill>
                <a:latin typeface="Quattrocento Sans"/>
                <a:ea typeface="Quattrocento Sans"/>
                <a:cs typeface="Quattrocento Sans"/>
                <a:sym typeface="Quattrocento Sans"/>
              </a:rPr>
              <a:t>Sử dụng hệ thống quản lý bug như Bugzilla, JIRA, Mantis</a:t>
            </a:r>
            <a:endParaRPr sz="34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 calcmode="lin" valueType="num">
                                      <p:cBhvr additive="base">
                                        <p:cTn dur="1000"/>
                                        <p:tgtEl>
                                          <p:spTgt spid="2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 calcmode="lin" valueType="num">
                                      <p:cBhvr additive="base">
                                        <p:cTn dur="1000"/>
                                        <p:tgtEl>
                                          <p:spTgt spid="2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2" st="2"/>
                                            </p:txEl>
                                          </p:spTgt>
                                        </p:tgtEl>
                                        <p:attrNameLst>
                                          <p:attrName>style.visibility</p:attrName>
                                        </p:attrNameLst>
                                      </p:cBhvr>
                                      <p:to>
                                        <p:strVal val="visible"/>
                                      </p:to>
                                    </p:set>
                                    <p:anim calcmode="lin" valueType="num">
                                      <p:cBhvr additive="base">
                                        <p:cTn dur="1000"/>
                                        <p:tgtEl>
                                          <p:spTgt spid="2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3" st="3"/>
                                            </p:txEl>
                                          </p:spTgt>
                                        </p:tgtEl>
                                        <p:attrNameLst>
                                          <p:attrName>style.visibility</p:attrName>
                                        </p:attrNameLst>
                                      </p:cBhvr>
                                      <p:to>
                                        <p:strVal val="visible"/>
                                      </p:to>
                                    </p:set>
                                    <p:anim calcmode="lin" valueType="num">
                                      <p:cBhvr additive="base">
                                        <p:cTn dur="1000"/>
                                        <p:tgtEl>
                                          <p:spTgt spid="29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1977397cc9_1_25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bugzilla tools</a:t>
            </a:r>
            <a:endParaRPr/>
          </a:p>
        </p:txBody>
      </p:sp>
      <p:sp>
        <p:nvSpPr>
          <p:cNvPr id="304" name="Google Shape;304;g11977397cc9_1_252"/>
          <p:cNvSpPr txBox="1"/>
          <p:nvPr/>
        </p:nvSpPr>
        <p:spPr>
          <a:xfrm>
            <a:off x="349800" y="901275"/>
            <a:ext cx="11729100" cy="5865900"/>
          </a:xfrm>
          <a:prstGeom prst="rect">
            <a:avLst/>
          </a:prstGeom>
          <a:noFill/>
          <a:ln>
            <a:noFill/>
          </a:ln>
        </p:spPr>
        <p:txBody>
          <a:bodyPr anchorCtr="0" anchor="t" bIns="45700" lIns="91425" spcFirstLastPara="1" rIns="91425" wrap="square" tIns="45700">
            <a:noAutofit/>
          </a:bodyPr>
          <a:lstStyle/>
          <a:p>
            <a:pPr indent="-444500" lvl="1" marL="914400" rtl="0" algn="l">
              <a:spcBef>
                <a:spcPts val="0"/>
              </a:spcBef>
              <a:spcAft>
                <a:spcPts val="0"/>
              </a:spcAft>
              <a:buClr>
                <a:srgbClr val="FF5A33"/>
              </a:buClr>
              <a:buSzPts val="3400"/>
              <a:buFont typeface="Quattrocento Sans"/>
              <a:buChar char="❖"/>
            </a:pPr>
            <a:r>
              <a:rPr lang="en-US" sz="3400">
                <a:solidFill>
                  <a:schemeClr val="dk1"/>
                </a:solidFill>
                <a:latin typeface="Quattrocento Sans"/>
                <a:ea typeface="Quattrocento Sans"/>
                <a:cs typeface="Quattrocento Sans"/>
                <a:sym typeface="Quattrocento Sans"/>
              </a:rPr>
              <a:t>Bugzilla</a:t>
            </a:r>
            <a:endParaRPr sz="3400">
              <a:solidFill>
                <a:schemeClr val="dk1"/>
              </a:solidFill>
              <a:latin typeface="Quattrocento Sans"/>
              <a:ea typeface="Quattrocento Sans"/>
              <a:cs typeface="Quattrocento Sans"/>
              <a:sym typeface="Quattrocento Sans"/>
            </a:endParaRPr>
          </a:p>
          <a:p>
            <a:pPr indent="0" lvl="0" marL="1371600" rtl="0" algn="l">
              <a:spcBef>
                <a:spcPts val="0"/>
              </a:spcBef>
              <a:spcAft>
                <a:spcPts val="0"/>
              </a:spcAft>
              <a:buNone/>
            </a:pPr>
            <a:r>
              <a:t/>
            </a:r>
            <a:endParaRPr sz="34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pic>
        <p:nvPicPr>
          <p:cNvPr id="305" name="Google Shape;305;g11977397cc9_1_252"/>
          <p:cNvPicPr preferRelativeResize="0"/>
          <p:nvPr/>
        </p:nvPicPr>
        <p:blipFill>
          <a:blip r:embed="rId3">
            <a:alphaModFix/>
          </a:blip>
          <a:stretch>
            <a:fillRect/>
          </a:stretch>
        </p:blipFill>
        <p:spPr>
          <a:xfrm>
            <a:off x="7167201" y="901275"/>
            <a:ext cx="3487325" cy="1291575"/>
          </a:xfrm>
          <a:prstGeom prst="rect">
            <a:avLst/>
          </a:prstGeom>
          <a:noFill/>
          <a:ln>
            <a:noFill/>
          </a:ln>
        </p:spPr>
      </p:pic>
      <p:pic>
        <p:nvPicPr>
          <p:cNvPr id="306" name="Google Shape;306;g11977397cc9_1_252"/>
          <p:cNvPicPr preferRelativeResize="0"/>
          <p:nvPr/>
        </p:nvPicPr>
        <p:blipFill>
          <a:blip r:embed="rId4">
            <a:alphaModFix/>
          </a:blip>
          <a:stretch>
            <a:fillRect/>
          </a:stretch>
        </p:blipFill>
        <p:spPr>
          <a:xfrm>
            <a:off x="2088863" y="1956475"/>
            <a:ext cx="8364075" cy="45741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1977397cc9_1_26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bugzilla tools</a:t>
            </a:r>
            <a:endParaRPr/>
          </a:p>
        </p:txBody>
      </p:sp>
      <p:sp>
        <p:nvSpPr>
          <p:cNvPr id="312" name="Google Shape;312;g11977397cc9_1_260"/>
          <p:cNvSpPr txBox="1"/>
          <p:nvPr/>
        </p:nvSpPr>
        <p:spPr>
          <a:xfrm>
            <a:off x="386175" y="786225"/>
            <a:ext cx="11729100" cy="699600"/>
          </a:xfrm>
          <a:prstGeom prst="rect">
            <a:avLst/>
          </a:prstGeom>
          <a:noFill/>
          <a:ln>
            <a:noFill/>
          </a:ln>
        </p:spPr>
        <p:txBody>
          <a:bodyPr anchorCtr="0" anchor="t" bIns="45700" lIns="91425" spcFirstLastPara="1" rIns="91425" wrap="square" tIns="45700">
            <a:noAutofit/>
          </a:bodyPr>
          <a:lstStyle/>
          <a:p>
            <a:pPr indent="-482600" lvl="1" marL="9144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Một số tính năng nổi bật của Bugzilla</a:t>
            </a:r>
            <a:r>
              <a:rPr lang="en-US" sz="4000">
                <a:solidFill>
                  <a:schemeClr val="dk1"/>
                </a:solidFill>
                <a:latin typeface="Quattrocento Sans"/>
                <a:ea typeface="Quattrocento Sans"/>
                <a:cs typeface="Quattrocento Sans"/>
                <a:sym typeface="Quattrocento Sans"/>
              </a:rPr>
              <a:t>: </a:t>
            </a:r>
            <a:endParaRPr sz="3500">
              <a:solidFill>
                <a:srgbClr val="333333"/>
              </a:solidFill>
              <a:highlight>
                <a:schemeClr val="lt1"/>
              </a:highlight>
              <a:latin typeface="Quattrocento Sans"/>
              <a:ea typeface="Quattrocento Sans"/>
              <a:cs typeface="Quattrocento Sans"/>
              <a:sym typeface="Quattrocento Sans"/>
            </a:endParaRPr>
          </a:p>
        </p:txBody>
      </p:sp>
      <p:sp>
        <p:nvSpPr>
          <p:cNvPr id="313" name="Google Shape;313;g11977397cc9_1_260"/>
          <p:cNvSpPr txBox="1"/>
          <p:nvPr/>
        </p:nvSpPr>
        <p:spPr>
          <a:xfrm>
            <a:off x="386175" y="1485825"/>
            <a:ext cx="11196000" cy="4996500"/>
          </a:xfrm>
          <a:prstGeom prst="rect">
            <a:avLst/>
          </a:prstGeom>
          <a:noFill/>
          <a:ln>
            <a:noFill/>
          </a:ln>
        </p:spPr>
        <p:txBody>
          <a:bodyPr anchorCtr="0" anchor="t" bIns="45700" lIns="91425" spcFirstLastPara="1" rIns="91425" wrap="square" tIns="45700">
            <a:noAutofit/>
          </a:bodyPr>
          <a:lstStyle/>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Cho phép tùy biến Tìm kiếm nâng cao</a:t>
            </a:r>
            <a:endParaRPr sz="3600">
              <a:solidFill>
                <a:schemeClr val="dk1"/>
              </a:solidFill>
              <a:latin typeface="Quattrocento Sans"/>
              <a:ea typeface="Quattrocento Sans"/>
              <a:cs typeface="Quattrocento Sans"/>
              <a:sym typeface="Quattrocento Sans"/>
            </a:endParaRPr>
          </a:p>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Báo cáo chi tiết được thể hiện qua các dạng biểu đồ khác nhau như biểu đồ bảng, đường và biểu đồ thanh và biểu đồ hình tròn, xuất dữ liệu excel… </a:t>
            </a:r>
            <a:endParaRPr sz="3600">
              <a:solidFill>
                <a:schemeClr val="dk1"/>
              </a:solidFill>
              <a:latin typeface="Quattrocento Sans"/>
              <a:ea typeface="Quattrocento Sans"/>
              <a:cs typeface="Quattrocento Sans"/>
              <a:sym typeface="Quattrocento Sans"/>
            </a:endParaRPr>
          </a:p>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Hỗ trợ quản lý, theo dõi theo thời gian</a:t>
            </a:r>
            <a:endParaRPr sz="3600">
              <a:solidFill>
                <a:schemeClr val="dk1"/>
              </a:solidFill>
              <a:latin typeface="Quattrocento Sans"/>
              <a:ea typeface="Quattrocento Sans"/>
              <a:cs typeface="Quattrocento Sans"/>
              <a:sym typeface="Quattrocento Sans"/>
            </a:endParaRPr>
          </a:p>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Xem được thông tin người review</a:t>
            </a:r>
            <a:endParaRPr sz="3600">
              <a:solidFill>
                <a:schemeClr val="dk1"/>
              </a:solidFill>
              <a:latin typeface="Quattrocento Sans"/>
              <a:ea typeface="Quattrocento Sans"/>
              <a:cs typeface="Quattrocento Sans"/>
              <a:sym typeface="Quattrocento Sans"/>
            </a:endParaRPr>
          </a:p>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Theo dõi tình trạng, thông tin hoặc khi có tác động thay đổi từ người khác lên bug mà bạn có liên quan sẽ thông báo được gửi tới email</a:t>
            </a:r>
            <a:endParaRPr sz="36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anim calcmode="lin" valueType="num">
                                      <p:cBhvr additive="base">
                                        <p:cTn dur="1000"/>
                                        <p:tgtEl>
                                          <p:spTgt spid="31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anim calcmode="lin" valueType="num">
                                      <p:cBhvr additive="base">
                                        <p:cTn dur="1000"/>
                                        <p:tgtEl>
                                          <p:spTgt spid="31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anim calcmode="lin" valueType="num">
                                      <p:cBhvr additive="base">
                                        <p:cTn dur="1000"/>
                                        <p:tgtEl>
                                          <p:spTgt spid="31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anim calcmode="lin" valueType="num">
                                      <p:cBhvr additive="base">
                                        <p:cTn dur="1000"/>
                                        <p:tgtEl>
                                          <p:spTgt spid="31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3">
                                            <p:txEl>
                                              <p:pRg end="4" st="4"/>
                                            </p:txEl>
                                          </p:spTgt>
                                        </p:tgtEl>
                                        <p:attrNameLst>
                                          <p:attrName>style.visibility</p:attrName>
                                        </p:attrNameLst>
                                      </p:cBhvr>
                                      <p:to>
                                        <p:strVal val="visible"/>
                                      </p:to>
                                    </p:set>
                                    <p:anim calcmode="lin" valueType="num">
                                      <p:cBhvr additive="base">
                                        <p:cTn dur="1000"/>
                                        <p:tgtEl>
                                          <p:spTgt spid="31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3">
                                            <p:txEl>
                                              <p:pRg end="5" st="5"/>
                                            </p:txEl>
                                          </p:spTgt>
                                        </p:tgtEl>
                                        <p:attrNameLst>
                                          <p:attrName>style.visibility</p:attrName>
                                        </p:attrNameLst>
                                      </p:cBhvr>
                                      <p:to>
                                        <p:strVal val="visible"/>
                                      </p:to>
                                    </p:set>
                                    <p:anim calcmode="lin" valueType="num">
                                      <p:cBhvr additive="base">
                                        <p:cTn dur="1000"/>
                                        <p:tgtEl>
                                          <p:spTgt spid="313">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1668136614_0_62"/>
          <p:cNvSpPr/>
          <p:nvPr/>
        </p:nvSpPr>
        <p:spPr>
          <a:xfrm>
            <a:off x="3471675" y="3049625"/>
            <a:ext cx="8034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quy trình quản lý lỗi</a:t>
            </a:r>
            <a:endParaRPr b="1" i="0" sz="5400" u="none" cap="small" strike="noStrike">
              <a:solidFill>
                <a:srgbClr val="FFA15D"/>
              </a:solidFill>
              <a:latin typeface="Calibri"/>
              <a:ea typeface="Calibri"/>
              <a:cs typeface="Calibri"/>
              <a:sym typeface="Calibri"/>
            </a:endParaRPr>
          </a:p>
        </p:txBody>
      </p:sp>
      <p:cxnSp>
        <p:nvCxnSpPr>
          <p:cNvPr id="130" name="Google Shape;130;g11668136614_0_62"/>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31" name="Google Shape;131;g11668136614_0_62"/>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1977397cc9_1_27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bugzilla tools</a:t>
            </a:r>
            <a:endParaRPr/>
          </a:p>
        </p:txBody>
      </p:sp>
      <p:sp>
        <p:nvSpPr>
          <p:cNvPr id="319" name="Google Shape;319;g11977397cc9_1_271"/>
          <p:cNvSpPr txBox="1"/>
          <p:nvPr/>
        </p:nvSpPr>
        <p:spPr>
          <a:xfrm>
            <a:off x="349800" y="901275"/>
            <a:ext cx="11729100" cy="5829300"/>
          </a:xfrm>
          <a:prstGeom prst="rect">
            <a:avLst/>
          </a:prstGeom>
          <a:noFill/>
          <a:ln>
            <a:noFill/>
          </a:ln>
        </p:spPr>
        <p:txBody>
          <a:bodyPr anchorCtr="0" anchor="t" bIns="45700" lIns="91425" spcFirstLastPara="1" rIns="91425" wrap="square" tIns="45700">
            <a:noAutofit/>
          </a:bodyPr>
          <a:lstStyle/>
          <a:p>
            <a:pPr indent="-482600" lvl="1" marL="9144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Hãy truy cập link </a:t>
            </a:r>
            <a:r>
              <a:rPr lang="en-US" sz="4000" u="sng">
                <a:solidFill>
                  <a:schemeClr val="hlink"/>
                </a:solidFill>
                <a:latin typeface="Quattrocento Sans"/>
                <a:ea typeface="Quattrocento Sans"/>
                <a:cs typeface="Quattrocento Sans"/>
                <a:sym typeface="Quattrocento Sans"/>
                <a:hlinkClick r:id="rId3"/>
              </a:rPr>
              <a:t>https://www.bugzilla.org/</a:t>
            </a:r>
            <a:endParaRPr sz="35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pic>
        <p:nvPicPr>
          <p:cNvPr id="320" name="Google Shape;320;g11977397cc9_1_271"/>
          <p:cNvPicPr preferRelativeResize="0"/>
          <p:nvPr/>
        </p:nvPicPr>
        <p:blipFill>
          <a:blip r:embed="rId4">
            <a:alphaModFix/>
          </a:blip>
          <a:stretch>
            <a:fillRect/>
          </a:stretch>
        </p:blipFill>
        <p:spPr>
          <a:xfrm>
            <a:off x="1703688" y="1609800"/>
            <a:ext cx="9878624" cy="51207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1977397cc9_1_28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a:t>
            </a:r>
            <a:r>
              <a:rPr lang="en-US"/>
              <a:t>tools</a:t>
            </a:r>
            <a:endParaRPr/>
          </a:p>
        </p:txBody>
      </p:sp>
      <p:sp>
        <p:nvSpPr>
          <p:cNvPr id="326" name="Google Shape;326;g11977397cc9_1_284"/>
          <p:cNvSpPr txBox="1"/>
          <p:nvPr/>
        </p:nvSpPr>
        <p:spPr>
          <a:xfrm>
            <a:off x="349800" y="901275"/>
            <a:ext cx="11729100" cy="5865900"/>
          </a:xfrm>
          <a:prstGeom prst="rect">
            <a:avLst/>
          </a:prstGeom>
          <a:noFill/>
          <a:ln>
            <a:noFill/>
          </a:ln>
        </p:spPr>
        <p:txBody>
          <a:bodyPr anchorCtr="0" anchor="t" bIns="45700" lIns="91425" spcFirstLastPara="1" rIns="91425" wrap="square" tIns="45700">
            <a:noAutofit/>
          </a:bodyPr>
          <a:lstStyle/>
          <a:p>
            <a:pPr indent="-444500" lvl="1" marL="914400" rtl="0" algn="l">
              <a:spcBef>
                <a:spcPts val="0"/>
              </a:spcBef>
              <a:spcAft>
                <a:spcPts val="0"/>
              </a:spcAft>
              <a:buClr>
                <a:srgbClr val="FF5A33"/>
              </a:buClr>
              <a:buSzPts val="3400"/>
              <a:buFont typeface="Quattrocento Sans"/>
              <a:buChar char="❖"/>
            </a:pPr>
            <a:r>
              <a:rPr lang="en-US" sz="3400">
                <a:solidFill>
                  <a:schemeClr val="dk1"/>
                </a:solidFill>
                <a:latin typeface="Quattrocento Sans"/>
                <a:ea typeface="Quattrocento Sans"/>
                <a:cs typeface="Quattrocento Sans"/>
                <a:sym typeface="Quattrocento Sans"/>
              </a:rPr>
              <a:t>JIRA</a:t>
            </a:r>
            <a:endParaRPr sz="3400">
              <a:solidFill>
                <a:schemeClr val="dk1"/>
              </a:solidFill>
              <a:latin typeface="Quattrocento Sans"/>
              <a:ea typeface="Quattrocento Sans"/>
              <a:cs typeface="Quattrocento Sans"/>
              <a:sym typeface="Quattrocento Sans"/>
            </a:endParaRPr>
          </a:p>
          <a:p>
            <a:pPr indent="0" lvl="0" marL="1371600" rtl="0" algn="l">
              <a:spcBef>
                <a:spcPts val="0"/>
              </a:spcBef>
              <a:spcAft>
                <a:spcPts val="0"/>
              </a:spcAft>
              <a:buNone/>
            </a:pPr>
            <a:r>
              <a:t/>
            </a:r>
            <a:endParaRPr sz="34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pic>
        <p:nvPicPr>
          <p:cNvPr id="327" name="Google Shape;327;g11977397cc9_1_284"/>
          <p:cNvPicPr preferRelativeResize="0"/>
          <p:nvPr/>
        </p:nvPicPr>
        <p:blipFill>
          <a:blip r:embed="rId3">
            <a:alphaModFix/>
          </a:blip>
          <a:stretch>
            <a:fillRect/>
          </a:stretch>
        </p:blipFill>
        <p:spPr>
          <a:xfrm>
            <a:off x="9057425" y="901275"/>
            <a:ext cx="1915375" cy="1276900"/>
          </a:xfrm>
          <a:prstGeom prst="rect">
            <a:avLst/>
          </a:prstGeom>
          <a:noFill/>
          <a:ln>
            <a:noFill/>
          </a:ln>
        </p:spPr>
      </p:pic>
      <p:pic>
        <p:nvPicPr>
          <p:cNvPr id="328" name="Google Shape;328;g11977397cc9_1_284"/>
          <p:cNvPicPr preferRelativeResize="0"/>
          <p:nvPr/>
        </p:nvPicPr>
        <p:blipFill>
          <a:blip r:embed="rId4">
            <a:alphaModFix/>
          </a:blip>
          <a:stretch>
            <a:fillRect/>
          </a:stretch>
        </p:blipFill>
        <p:spPr>
          <a:xfrm>
            <a:off x="1837300" y="2068975"/>
            <a:ext cx="9135501" cy="45320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1977397cc9_1_29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334" name="Google Shape;334;g11977397cc9_1_291"/>
          <p:cNvSpPr txBox="1"/>
          <p:nvPr/>
        </p:nvSpPr>
        <p:spPr>
          <a:xfrm>
            <a:off x="386175" y="786225"/>
            <a:ext cx="11729100" cy="699600"/>
          </a:xfrm>
          <a:prstGeom prst="rect">
            <a:avLst/>
          </a:prstGeom>
          <a:noFill/>
          <a:ln>
            <a:noFill/>
          </a:ln>
        </p:spPr>
        <p:txBody>
          <a:bodyPr anchorCtr="0" anchor="t" bIns="45700" lIns="91425" spcFirstLastPara="1" rIns="91425" wrap="square" tIns="45700">
            <a:noAutofit/>
          </a:bodyPr>
          <a:lstStyle/>
          <a:p>
            <a:pPr indent="-482600" lvl="1" marL="9144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Một số tính năng nổi bật của Jira: </a:t>
            </a:r>
            <a:endParaRPr sz="3500">
              <a:solidFill>
                <a:srgbClr val="333333"/>
              </a:solidFill>
              <a:highlight>
                <a:schemeClr val="lt1"/>
              </a:highlight>
              <a:latin typeface="Quattrocento Sans"/>
              <a:ea typeface="Quattrocento Sans"/>
              <a:cs typeface="Quattrocento Sans"/>
              <a:sym typeface="Quattrocento Sans"/>
            </a:endParaRPr>
          </a:p>
        </p:txBody>
      </p:sp>
      <p:sp>
        <p:nvSpPr>
          <p:cNvPr id="335" name="Google Shape;335;g11977397cc9_1_291"/>
          <p:cNvSpPr txBox="1"/>
          <p:nvPr/>
        </p:nvSpPr>
        <p:spPr>
          <a:xfrm>
            <a:off x="222450" y="1485825"/>
            <a:ext cx="11492400" cy="5226600"/>
          </a:xfrm>
          <a:prstGeom prst="rect">
            <a:avLst/>
          </a:prstGeom>
          <a:noFill/>
          <a:ln>
            <a:noFill/>
          </a:ln>
        </p:spPr>
        <p:txBody>
          <a:bodyPr anchorCtr="0" anchor="t" bIns="45700" lIns="91425" spcFirstLastPara="1" rIns="91425" wrap="square" tIns="45700">
            <a:noAutofit/>
          </a:bodyPr>
          <a:lstStyle/>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Quản lý và theo dõi quá trình, tiến độ của dự án</a:t>
            </a:r>
            <a:endParaRPr sz="3600">
              <a:solidFill>
                <a:schemeClr val="dk1"/>
              </a:solidFill>
              <a:latin typeface="Quattrocento Sans"/>
              <a:ea typeface="Quattrocento Sans"/>
              <a:cs typeface="Quattrocento Sans"/>
              <a:sym typeface="Quattrocento Sans"/>
            </a:endParaRPr>
          </a:p>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Quản lý các bugs, tasks, tính năng mới hay tất cả các vấn đề nào xảy ra</a:t>
            </a:r>
            <a:endParaRPr sz="3600">
              <a:solidFill>
                <a:schemeClr val="dk1"/>
              </a:solidFill>
              <a:latin typeface="Quattrocento Sans"/>
              <a:ea typeface="Quattrocento Sans"/>
              <a:cs typeface="Quattrocento Sans"/>
              <a:sym typeface="Quattrocento Sans"/>
            </a:endParaRPr>
          </a:p>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Bảng dashboard tạo cho người dùng một không gian riêng biệt để truy cập và xem các thông tin cá nhân liên quan</a:t>
            </a:r>
            <a:endParaRPr sz="3600">
              <a:solidFill>
                <a:schemeClr val="dk1"/>
              </a:solidFill>
              <a:latin typeface="Quattrocento Sans"/>
              <a:ea typeface="Quattrocento Sans"/>
              <a:cs typeface="Quattrocento Sans"/>
              <a:sym typeface="Quattrocento Sans"/>
            </a:endParaRPr>
          </a:p>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Cung cấp nhiều loại báo cáo thống kê đi kèm với nhiều loại bản đồ khác nhau thích hợp với từng loại hình dự án và đối người người tiêu dùng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anim calcmode="lin" valueType="num">
                                      <p:cBhvr additive="base">
                                        <p:cTn dur="1000"/>
                                        <p:tgtEl>
                                          <p:spTgt spid="33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anim calcmode="lin" valueType="num">
                                      <p:cBhvr additive="base">
                                        <p:cTn dur="1000"/>
                                        <p:tgtEl>
                                          <p:spTgt spid="33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anim calcmode="lin" valueType="num">
                                      <p:cBhvr additive="base">
                                        <p:cTn dur="1000"/>
                                        <p:tgtEl>
                                          <p:spTgt spid="33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anim calcmode="lin" valueType="num">
                                      <p:cBhvr additive="base">
                                        <p:cTn dur="1000"/>
                                        <p:tgtEl>
                                          <p:spTgt spid="33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1977397cc9_1_29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341" name="Google Shape;341;g11977397cc9_1_297"/>
          <p:cNvSpPr txBox="1"/>
          <p:nvPr/>
        </p:nvSpPr>
        <p:spPr>
          <a:xfrm>
            <a:off x="349800" y="901275"/>
            <a:ext cx="11729100" cy="5829300"/>
          </a:xfrm>
          <a:prstGeom prst="rect">
            <a:avLst/>
          </a:prstGeom>
          <a:noFill/>
          <a:ln>
            <a:noFill/>
          </a:ln>
        </p:spPr>
        <p:txBody>
          <a:bodyPr anchorCtr="0" anchor="t" bIns="45700" lIns="91425" spcFirstLastPara="1" rIns="91425" wrap="square" tIns="45700">
            <a:noAutofit/>
          </a:bodyPr>
          <a:lstStyle/>
          <a:p>
            <a:pPr indent="-482600" lvl="1" marL="9144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Hãy truy cập link </a:t>
            </a:r>
            <a:r>
              <a:rPr lang="en-US" sz="2900" u="sng">
                <a:solidFill>
                  <a:schemeClr val="hlink"/>
                </a:solidFill>
                <a:latin typeface="Quattrocento Sans"/>
                <a:ea typeface="Quattrocento Sans"/>
                <a:cs typeface="Quattrocento Sans"/>
                <a:sym typeface="Quattrocento Sans"/>
                <a:hlinkClick r:id="rId3"/>
              </a:rPr>
              <a:t>https://www.atlassian.com/software/jira</a:t>
            </a:r>
            <a:endParaRPr sz="24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pic>
        <p:nvPicPr>
          <p:cNvPr id="342" name="Google Shape;342;g11977397cc9_1_297"/>
          <p:cNvPicPr preferRelativeResize="0"/>
          <p:nvPr/>
        </p:nvPicPr>
        <p:blipFill>
          <a:blip r:embed="rId4">
            <a:alphaModFix/>
          </a:blip>
          <a:stretch>
            <a:fillRect/>
          </a:stretch>
        </p:blipFill>
        <p:spPr>
          <a:xfrm>
            <a:off x="2235200" y="1601575"/>
            <a:ext cx="9082600" cy="51290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1977397cc9_1_31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mantis </a:t>
            </a:r>
            <a:r>
              <a:rPr lang="en-US"/>
              <a:t>tools</a:t>
            </a:r>
            <a:endParaRPr/>
          </a:p>
        </p:txBody>
      </p:sp>
      <p:sp>
        <p:nvSpPr>
          <p:cNvPr id="348" name="Google Shape;348;g11977397cc9_1_311"/>
          <p:cNvSpPr txBox="1"/>
          <p:nvPr/>
        </p:nvSpPr>
        <p:spPr>
          <a:xfrm>
            <a:off x="349800" y="901275"/>
            <a:ext cx="11729100" cy="5865900"/>
          </a:xfrm>
          <a:prstGeom prst="rect">
            <a:avLst/>
          </a:prstGeom>
          <a:noFill/>
          <a:ln>
            <a:noFill/>
          </a:ln>
        </p:spPr>
        <p:txBody>
          <a:bodyPr anchorCtr="0" anchor="t" bIns="45700" lIns="91425" spcFirstLastPara="1" rIns="91425" wrap="square" tIns="45700">
            <a:noAutofit/>
          </a:bodyPr>
          <a:lstStyle/>
          <a:p>
            <a:pPr indent="-444500" lvl="1" marL="914400" rtl="0" algn="l">
              <a:spcBef>
                <a:spcPts val="0"/>
              </a:spcBef>
              <a:spcAft>
                <a:spcPts val="0"/>
              </a:spcAft>
              <a:buClr>
                <a:srgbClr val="FF5A33"/>
              </a:buClr>
              <a:buSzPts val="3400"/>
              <a:buFont typeface="Quattrocento Sans"/>
              <a:buChar char="❖"/>
            </a:pPr>
            <a:r>
              <a:rPr lang="en-US" sz="3400">
                <a:solidFill>
                  <a:schemeClr val="dk1"/>
                </a:solidFill>
                <a:latin typeface="Quattrocento Sans"/>
                <a:ea typeface="Quattrocento Sans"/>
                <a:cs typeface="Quattrocento Sans"/>
                <a:sym typeface="Quattrocento Sans"/>
              </a:rPr>
              <a:t>MANTIS</a:t>
            </a:r>
            <a:endParaRPr sz="3400">
              <a:solidFill>
                <a:schemeClr val="dk1"/>
              </a:solidFill>
              <a:latin typeface="Quattrocento Sans"/>
              <a:ea typeface="Quattrocento Sans"/>
              <a:cs typeface="Quattrocento Sans"/>
              <a:sym typeface="Quattrocento Sans"/>
            </a:endParaRPr>
          </a:p>
          <a:p>
            <a:pPr indent="0" lvl="0" marL="1371600" rtl="0" algn="l">
              <a:spcBef>
                <a:spcPts val="0"/>
              </a:spcBef>
              <a:spcAft>
                <a:spcPts val="0"/>
              </a:spcAft>
              <a:buNone/>
            </a:pPr>
            <a:r>
              <a:t/>
            </a:r>
            <a:endParaRPr sz="34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pic>
        <p:nvPicPr>
          <p:cNvPr id="349" name="Google Shape;349;g11977397cc9_1_311"/>
          <p:cNvPicPr preferRelativeResize="0"/>
          <p:nvPr/>
        </p:nvPicPr>
        <p:blipFill>
          <a:blip r:embed="rId3">
            <a:alphaModFix/>
          </a:blip>
          <a:stretch>
            <a:fillRect/>
          </a:stretch>
        </p:blipFill>
        <p:spPr>
          <a:xfrm>
            <a:off x="3001500" y="1315475"/>
            <a:ext cx="7380201" cy="54517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1977397cc9_1_31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mantis tools</a:t>
            </a:r>
            <a:endParaRPr/>
          </a:p>
        </p:txBody>
      </p:sp>
      <p:sp>
        <p:nvSpPr>
          <p:cNvPr id="355" name="Google Shape;355;g11977397cc9_1_318"/>
          <p:cNvSpPr txBox="1"/>
          <p:nvPr/>
        </p:nvSpPr>
        <p:spPr>
          <a:xfrm>
            <a:off x="386175" y="786225"/>
            <a:ext cx="11729100" cy="699600"/>
          </a:xfrm>
          <a:prstGeom prst="rect">
            <a:avLst/>
          </a:prstGeom>
          <a:noFill/>
          <a:ln>
            <a:noFill/>
          </a:ln>
        </p:spPr>
        <p:txBody>
          <a:bodyPr anchorCtr="0" anchor="t" bIns="45700" lIns="91425" spcFirstLastPara="1" rIns="91425" wrap="square" tIns="45700">
            <a:noAutofit/>
          </a:bodyPr>
          <a:lstStyle/>
          <a:p>
            <a:pPr indent="-482600" lvl="1" marL="9144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Một số tính năng nổi bật của Mantis: </a:t>
            </a:r>
            <a:endParaRPr sz="3500">
              <a:solidFill>
                <a:srgbClr val="333333"/>
              </a:solidFill>
              <a:highlight>
                <a:schemeClr val="lt1"/>
              </a:highlight>
              <a:latin typeface="Quattrocento Sans"/>
              <a:ea typeface="Quattrocento Sans"/>
              <a:cs typeface="Quattrocento Sans"/>
              <a:sym typeface="Quattrocento Sans"/>
            </a:endParaRPr>
          </a:p>
        </p:txBody>
      </p:sp>
      <p:sp>
        <p:nvSpPr>
          <p:cNvPr id="356" name="Google Shape;356;g11977397cc9_1_318"/>
          <p:cNvSpPr txBox="1"/>
          <p:nvPr/>
        </p:nvSpPr>
        <p:spPr>
          <a:xfrm>
            <a:off x="222450" y="1485825"/>
            <a:ext cx="11492400" cy="5226600"/>
          </a:xfrm>
          <a:prstGeom prst="rect">
            <a:avLst/>
          </a:prstGeom>
          <a:noFill/>
          <a:ln>
            <a:noFill/>
          </a:ln>
        </p:spPr>
        <p:txBody>
          <a:bodyPr anchorCtr="0" anchor="t" bIns="45700" lIns="91425" spcFirstLastPara="1" rIns="91425" wrap="square" tIns="45700">
            <a:noAutofit/>
          </a:bodyPr>
          <a:lstStyle/>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Thông báo qua email: Khi có bất kỳ sự thay đổi, comment nào thì các thông tin đó sẽ được gửi tới những người liên quan thông qua email đăng ký của người đó</a:t>
            </a:r>
            <a:endParaRPr sz="3600">
              <a:solidFill>
                <a:schemeClr val="dk1"/>
              </a:solidFill>
              <a:latin typeface="Quattrocento Sans"/>
              <a:ea typeface="Quattrocento Sans"/>
              <a:cs typeface="Quattrocento Sans"/>
              <a:sym typeface="Quattrocento Sans"/>
            </a:endParaRPr>
          </a:p>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Điều khiển truy cập: Cho phép bạn phân cấp, quyền người dùng truy cập theo mức project.</a:t>
            </a:r>
            <a:endParaRPr sz="3600">
              <a:solidFill>
                <a:schemeClr val="dk1"/>
              </a:solidFill>
              <a:latin typeface="Quattrocento Sans"/>
              <a:ea typeface="Quattrocento Sans"/>
              <a:cs typeface="Quattrocento Sans"/>
              <a:sym typeface="Quattrocento Sans"/>
            </a:endParaRPr>
          </a:p>
          <a:p>
            <a:pPr indent="-457200" lvl="2" marL="1371600" rtl="0" algn="l">
              <a:spcBef>
                <a:spcPts val="0"/>
              </a:spcBef>
              <a:spcAft>
                <a:spcPts val="0"/>
              </a:spcAft>
              <a:buClr>
                <a:srgbClr val="FF5A33"/>
              </a:buClr>
              <a:buSzPts val="3600"/>
              <a:buFont typeface="Quattrocento Sans"/>
              <a:buAutoNum type="arabicPeriod"/>
            </a:pPr>
            <a:r>
              <a:rPr lang="en-US" sz="3600">
                <a:solidFill>
                  <a:schemeClr val="dk1"/>
                </a:solidFill>
                <a:latin typeface="Quattrocento Sans"/>
                <a:ea typeface="Quattrocento Sans"/>
                <a:cs typeface="Quattrocento Sans"/>
                <a:sym typeface="Quattrocento Sans"/>
              </a:rPr>
              <a:t>Tùy biến: Bạn có thể dễ dàng tùy biến điều chỉnh một số thông tin cho phù hợp với yêu cầu sử dụng của bạn.</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anim calcmode="lin" valueType="num">
                                      <p:cBhvr additive="base">
                                        <p:cTn dur="1000"/>
                                        <p:tgtEl>
                                          <p:spTgt spid="35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anim calcmode="lin" valueType="num">
                                      <p:cBhvr additive="base">
                                        <p:cTn dur="1000"/>
                                        <p:tgtEl>
                                          <p:spTgt spid="35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anim calcmode="lin" valueType="num">
                                      <p:cBhvr additive="base">
                                        <p:cTn dur="1000"/>
                                        <p:tgtEl>
                                          <p:spTgt spid="35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1977397cc9_1_32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mantis tools</a:t>
            </a:r>
            <a:endParaRPr/>
          </a:p>
        </p:txBody>
      </p:sp>
      <p:sp>
        <p:nvSpPr>
          <p:cNvPr id="362" name="Google Shape;362;g11977397cc9_1_324"/>
          <p:cNvSpPr txBox="1"/>
          <p:nvPr/>
        </p:nvSpPr>
        <p:spPr>
          <a:xfrm>
            <a:off x="349800" y="901275"/>
            <a:ext cx="11729100" cy="5829300"/>
          </a:xfrm>
          <a:prstGeom prst="rect">
            <a:avLst/>
          </a:prstGeom>
          <a:noFill/>
          <a:ln>
            <a:noFill/>
          </a:ln>
        </p:spPr>
        <p:txBody>
          <a:bodyPr anchorCtr="0" anchor="t" bIns="45700" lIns="91425" spcFirstLastPara="1" rIns="91425" wrap="square" tIns="45700">
            <a:noAutofit/>
          </a:bodyPr>
          <a:lstStyle/>
          <a:p>
            <a:pPr indent="-482600" lvl="1" marL="9144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Hãy truy cập link </a:t>
            </a:r>
            <a:r>
              <a:rPr lang="en-US" sz="4000" u="sng">
                <a:solidFill>
                  <a:schemeClr val="hlink"/>
                </a:solidFill>
                <a:latin typeface="Quattrocento Sans"/>
                <a:ea typeface="Quattrocento Sans"/>
                <a:cs typeface="Quattrocento Sans"/>
                <a:sym typeface="Quattrocento Sans"/>
                <a:hlinkClick r:id="rId3"/>
              </a:rPr>
              <a:t>https://www.mantisbt.org/</a:t>
            </a:r>
            <a:endParaRPr sz="35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pic>
        <p:nvPicPr>
          <p:cNvPr id="363" name="Google Shape;363;g11977397cc9_1_324"/>
          <p:cNvPicPr preferRelativeResize="0"/>
          <p:nvPr/>
        </p:nvPicPr>
        <p:blipFill>
          <a:blip r:embed="rId4">
            <a:alphaModFix/>
          </a:blip>
          <a:stretch>
            <a:fillRect/>
          </a:stretch>
        </p:blipFill>
        <p:spPr>
          <a:xfrm>
            <a:off x="1973600" y="1758931"/>
            <a:ext cx="8721274" cy="4896894"/>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1668136614_0_18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369" name="Google Shape;369;g11668136614_0_18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370" name="Google Shape;370;g11668136614_0_186"/>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1" name="Google Shape;371;g11668136614_0_186"/>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g11668136614_0_186"/>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Quy trình quản lý lỗi trong kiểm thử phần mềm</a:t>
            </a:r>
            <a:endParaRPr b="1" sz="2900">
              <a:solidFill>
                <a:srgbClr val="333333"/>
              </a:solidFill>
              <a:latin typeface="Quattrocento Sans"/>
              <a:ea typeface="Quattrocento Sans"/>
              <a:cs typeface="Quattrocento Sans"/>
              <a:sym typeface="Quattrocento Sans"/>
            </a:endParaRPr>
          </a:p>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Viết báo cáo về lỗi được phát hiện trong khi kiểm thử</a:t>
            </a:r>
            <a:endParaRPr b="1" sz="2900">
              <a:solidFill>
                <a:srgbClr val="333333"/>
              </a:solidFill>
              <a:latin typeface="Quattrocento Sans"/>
              <a:ea typeface="Quattrocento Sans"/>
              <a:cs typeface="Quattrocento Sans"/>
              <a:sym typeface="Quattrocento Sans"/>
            </a:endParaRPr>
          </a:p>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Tìm hiểu về một số công cụ quản lý lỗi để hỗ trợ kiểm thử</a:t>
            </a:r>
            <a:endParaRPr b="1" sz="2900">
              <a:solidFill>
                <a:srgbClr val="333333"/>
              </a:solidFill>
              <a:latin typeface="Quattrocento Sans"/>
              <a:ea typeface="Quattrocento Sans"/>
              <a:cs typeface="Quattrocento Sans"/>
              <a:sym typeface="Quattrocento Sans"/>
            </a:endParaRPr>
          </a:p>
        </p:txBody>
      </p:sp>
      <p:sp>
        <p:nvSpPr>
          <p:cNvPr id="373" name="Google Shape;373;g11668136614_0_186"/>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374" name="Google Shape;374;g11668136614_0_186"/>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1668136614_0_3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380" name="Google Shape;380;g11668136614_0_34"/>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381" name="Google Shape;381;g11668136614_0_34"/>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2" name="Google Shape;382;g11668136614_0_34"/>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g11668136614_0_34"/>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2750" lvl="0" marL="457200" marR="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Thực hành sử dụng công cụ quản lý lỗi hỗ trợ kiểm thử</a:t>
            </a:r>
            <a:endParaRPr b="1" i="0" sz="2200" u="none" cap="none" strike="noStrike">
              <a:solidFill>
                <a:srgbClr val="333333"/>
              </a:solidFill>
              <a:latin typeface="Quattrocento Sans"/>
              <a:ea typeface="Quattrocento Sans"/>
              <a:cs typeface="Quattrocento Sans"/>
              <a:sym typeface="Quattrocento Sans"/>
            </a:endParaRPr>
          </a:p>
        </p:txBody>
      </p:sp>
      <p:sp>
        <p:nvSpPr>
          <p:cNvPr id="384" name="Google Shape;384;g11668136614_0_34"/>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385" name="Google Shape;385;g11668136614_0_34"/>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g11668136614_0_75"/>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1668136614_0_6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defect management</a:t>
            </a:r>
            <a:endParaRPr/>
          </a:p>
        </p:txBody>
      </p:sp>
      <p:sp>
        <p:nvSpPr>
          <p:cNvPr id="137" name="Google Shape;137;g11668136614_0_68"/>
          <p:cNvSpPr txBox="1"/>
          <p:nvPr/>
        </p:nvSpPr>
        <p:spPr>
          <a:xfrm>
            <a:off x="349800" y="1537950"/>
            <a:ext cx="11842200" cy="515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3500" u="none" cap="none" strike="noStrike">
              <a:solidFill>
                <a:srgbClr val="333333"/>
              </a:solidFill>
              <a:highlight>
                <a:schemeClr val="lt1"/>
              </a:highlight>
              <a:latin typeface="Quattrocento Sans"/>
              <a:ea typeface="Quattrocento Sans"/>
              <a:cs typeface="Quattrocento Sans"/>
              <a:sym typeface="Quattrocento Sans"/>
            </a:endParaRPr>
          </a:p>
        </p:txBody>
      </p:sp>
      <p:sp>
        <p:nvSpPr>
          <p:cNvPr id="138" name="Google Shape;138;g11668136614_0_68"/>
          <p:cNvSpPr txBox="1"/>
          <p:nvPr/>
        </p:nvSpPr>
        <p:spPr>
          <a:xfrm>
            <a:off x="613350" y="831713"/>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Hãy xem xét tình huống sau</a:t>
            </a:r>
            <a:endParaRPr b="0" i="0" sz="4000" u="none" cap="none" strike="noStrike">
              <a:solidFill>
                <a:schemeClr val="dk1"/>
              </a:solidFill>
              <a:latin typeface="Quattrocento Sans"/>
              <a:ea typeface="Quattrocento Sans"/>
              <a:cs typeface="Quattrocento Sans"/>
              <a:sym typeface="Quattrocento Sans"/>
            </a:endParaRPr>
          </a:p>
        </p:txBody>
      </p:sp>
      <p:pic>
        <p:nvPicPr>
          <p:cNvPr id="139" name="Google Shape;139;g11668136614_0_68"/>
          <p:cNvPicPr preferRelativeResize="0"/>
          <p:nvPr/>
        </p:nvPicPr>
        <p:blipFill>
          <a:blip r:embed="rId3">
            <a:alphaModFix/>
          </a:blip>
          <a:stretch>
            <a:fillRect/>
          </a:stretch>
        </p:blipFill>
        <p:spPr>
          <a:xfrm>
            <a:off x="851803" y="1537950"/>
            <a:ext cx="4169296" cy="2428375"/>
          </a:xfrm>
          <a:prstGeom prst="rect">
            <a:avLst/>
          </a:prstGeom>
          <a:noFill/>
          <a:ln>
            <a:noFill/>
          </a:ln>
        </p:spPr>
      </p:pic>
      <p:pic>
        <p:nvPicPr>
          <p:cNvPr id="140" name="Google Shape;140;g11668136614_0_68"/>
          <p:cNvPicPr preferRelativeResize="0"/>
          <p:nvPr/>
        </p:nvPicPr>
        <p:blipFill>
          <a:blip r:embed="rId4">
            <a:alphaModFix/>
          </a:blip>
          <a:stretch>
            <a:fillRect/>
          </a:stretch>
        </p:blipFill>
        <p:spPr>
          <a:xfrm>
            <a:off x="6875150" y="1701694"/>
            <a:ext cx="4169300" cy="2306905"/>
          </a:xfrm>
          <a:prstGeom prst="rect">
            <a:avLst/>
          </a:prstGeom>
          <a:noFill/>
          <a:ln>
            <a:noFill/>
          </a:ln>
        </p:spPr>
      </p:pic>
      <p:pic>
        <p:nvPicPr>
          <p:cNvPr id="141" name="Google Shape;141;g11668136614_0_68"/>
          <p:cNvPicPr preferRelativeResize="0"/>
          <p:nvPr/>
        </p:nvPicPr>
        <p:blipFill>
          <a:blip r:embed="rId5">
            <a:alphaModFix/>
          </a:blip>
          <a:stretch>
            <a:fillRect/>
          </a:stretch>
        </p:blipFill>
        <p:spPr>
          <a:xfrm>
            <a:off x="3902603" y="4156825"/>
            <a:ext cx="3608947" cy="2428375"/>
          </a:xfrm>
          <a:prstGeom prst="rect">
            <a:avLst/>
          </a:prstGeom>
          <a:noFill/>
          <a:ln>
            <a:noFill/>
          </a:ln>
        </p:spPr>
      </p:pic>
      <p:sp>
        <p:nvSpPr>
          <p:cNvPr id="142" name="Google Shape;142;g11668136614_0_68"/>
          <p:cNvSpPr/>
          <p:nvPr/>
        </p:nvSpPr>
        <p:spPr>
          <a:xfrm flipH="1">
            <a:off x="8204100" y="3820125"/>
            <a:ext cx="1055100" cy="17646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1668136614_0_68"/>
          <p:cNvSpPr/>
          <p:nvPr/>
        </p:nvSpPr>
        <p:spPr>
          <a:xfrm flipH="1" rot="8361484">
            <a:off x="2226135" y="4287656"/>
            <a:ext cx="1055226" cy="1764524"/>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1668136614_0_68"/>
          <p:cNvSpPr/>
          <p:nvPr/>
        </p:nvSpPr>
        <p:spPr>
          <a:xfrm>
            <a:off x="5021100" y="2571525"/>
            <a:ext cx="1710000" cy="64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 calcmode="lin" valueType="num">
                                      <p:cBhvr additive="base">
                                        <p:cTn dur="1000"/>
                                        <p:tgtEl>
                                          <p:spTgt spid="13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1668136614_0_19"/>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5A33"/>
              </a:buClr>
              <a:buSzPts val="2200"/>
              <a:buNone/>
            </a:pPr>
            <a:r>
              <a:rPr lang="en-US"/>
              <a:t>Bài 8: Hoạt động quản lý lỗi trong quá trình kiểm thử phần mềm</a:t>
            </a:r>
            <a:endParaRPr/>
          </a:p>
        </p:txBody>
      </p:sp>
      <p:sp>
        <p:nvSpPr>
          <p:cNvPr id="396" name="Google Shape;396;g11668136614_0_19"/>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5A33"/>
              </a:buClr>
              <a:buSzPts val="3400"/>
              <a:buFont typeface="Calibri"/>
              <a:buNone/>
            </a:pPr>
            <a:r>
              <a:rPr lang="en-US"/>
              <a:t>kiểm thử cơ bản(P2)</a:t>
            </a:r>
            <a:endParaRPr/>
          </a:p>
        </p:txBody>
      </p:sp>
      <p:pic>
        <p:nvPicPr>
          <p:cNvPr id="397" name="Google Shape;397;g11668136614_0_19"/>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1668136614_0_2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a:t>
            </a:r>
            <a:endParaRPr/>
          </a:p>
        </p:txBody>
      </p:sp>
      <p:pic>
        <p:nvPicPr>
          <p:cNvPr descr="D:\Pictures\PNG\present.png" id="403" name="Google Shape;403;g11668136614_0_25"/>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404" name="Google Shape;404;g11668136614_0_25"/>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05" name="Google Shape;405;g11668136614_0_25"/>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g11668136614_0_25"/>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Thực hành sử dụng công cụ quản lý lỗi hỗ trợ kiểm thử</a:t>
            </a:r>
            <a:endParaRPr b="1" i="0" sz="2900" u="none" cap="none" strike="noStrike">
              <a:solidFill>
                <a:srgbClr val="333333"/>
              </a:solidFill>
              <a:latin typeface="Quattrocento Sans"/>
              <a:ea typeface="Quattrocento Sans"/>
              <a:cs typeface="Quattrocento Sans"/>
              <a:sym typeface="Quattrocento Sans"/>
            </a:endParaRPr>
          </a:p>
        </p:txBody>
      </p:sp>
      <p:sp>
        <p:nvSpPr>
          <p:cNvPr id="407" name="Google Shape;407;g11668136614_0_25"/>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1977397cc9_1_345"/>
          <p:cNvSpPr/>
          <p:nvPr/>
        </p:nvSpPr>
        <p:spPr>
          <a:xfrm>
            <a:off x="3471675" y="3049625"/>
            <a:ext cx="85707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hướng dẫn sử dụng công cụ jira</a:t>
            </a:r>
            <a:endParaRPr b="1" i="0" sz="5400" u="none" cap="small" strike="noStrike">
              <a:solidFill>
                <a:srgbClr val="FFA15D"/>
              </a:solidFill>
              <a:latin typeface="Calibri"/>
              <a:ea typeface="Calibri"/>
              <a:cs typeface="Calibri"/>
              <a:sym typeface="Calibri"/>
            </a:endParaRPr>
          </a:p>
        </p:txBody>
      </p:sp>
      <p:cxnSp>
        <p:nvCxnSpPr>
          <p:cNvPr id="413" name="Google Shape;413;g11977397cc9_1_345"/>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414" name="Google Shape;414;g11977397cc9_1_345"/>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1668136614_0_5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20" name="Google Shape;420;g11668136614_0_56"/>
          <p:cNvSpPr txBox="1"/>
          <p:nvPr/>
        </p:nvSpPr>
        <p:spPr>
          <a:xfrm>
            <a:off x="617100" y="1701675"/>
            <a:ext cx="11425200" cy="4883400"/>
          </a:xfrm>
          <a:prstGeom prst="rect">
            <a:avLst/>
          </a:prstGeom>
          <a:noFill/>
          <a:ln>
            <a:noFill/>
          </a:ln>
        </p:spPr>
        <p:txBody>
          <a:bodyPr anchorCtr="0" anchor="t" bIns="45700" lIns="91425" spcFirstLastPara="1" rIns="91425" wrap="square" tIns="45700">
            <a:noAutofit/>
          </a:bodyPr>
          <a:lstStyle/>
          <a:p>
            <a:pPr indent="-450850" lvl="1" marL="9144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Bước 1: Đăng nhập vào Jira (Đối với Web)</a:t>
            </a:r>
            <a:endParaRPr b="0" i="0" sz="3500" u="none" cap="none" strike="noStrike">
              <a:solidFill>
                <a:srgbClr val="000000"/>
              </a:solidFill>
              <a:latin typeface="Quattrocento Sans"/>
              <a:ea typeface="Quattrocento Sans"/>
              <a:cs typeface="Quattrocento Sans"/>
              <a:sym typeface="Quattrocento Sans"/>
            </a:endParaRPr>
          </a:p>
        </p:txBody>
      </p:sp>
      <p:sp>
        <p:nvSpPr>
          <p:cNvPr id="421" name="Google Shape;421;g11668136614_0_5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Hướng dẫn tạo tài khoản trên Jira</a:t>
            </a:r>
            <a:endParaRPr b="0" i="0" sz="4000" u="none" cap="none" strike="noStrike">
              <a:solidFill>
                <a:schemeClr val="dk1"/>
              </a:solidFill>
              <a:latin typeface="Quattrocento Sans"/>
              <a:ea typeface="Quattrocento Sans"/>
              <a:cs typeface="Quattrocento Sans"/>
              <a:sym typeface="Quattrocento Sans"/>
            </a:endParaRPr>
          </a:p>
        </p:txBody>
      </p:sp>
      <p:pic>
        <p:nvPicPr>
          <p:cNvPr id="422" name="Google Shape;422;g11668136614_0_56"/>
          <p:cNvPicPr preferRelativeResize="0"/>
          <p:nvPr/>
        </p:nvPicPr>
        <p:blipFill>
          <a:blip r:embed="rId3">
            <a:alphaModFix/>
          </a:blip>
          <a:stretch>
            <a:fillRect/>
          </a:stretch>
        </p:blipFill>
        <p:spPr>
          <a:xfrm>
            <a:off x="1837300" y="2360000"/>
            <a:ext cx="8155150" cy="39935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1977397cc9_1_35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28" name="Google Shape;428;g11977397cc9_1_354"/>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450850" lvl="1" marL="9144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Ở đây có thể sử dụng 2 cách đăng nhập:</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a:pPr>
            <a:r>
              <a:rPr lang="en-US" sz="3500">
                <a:latin typeface="Quattrocento Sans"/>
                <a:ea typeface="Quattrocento Sans"/>
                <a:cs typeface="Quattrocento Sans"/>
                <a:sym typeface="Quattrocento Sans"/>
              </a:rPr>
              <a:t>Login bằng Tài khoản Google : </a:t>
            </a:r>
            <a:endParaRPr sz="3500">
              <a:latin typeface="Quattrocento Sans"/>
              <a:ea typeface="Quattrocento Sans"/>
              <a:cs typeface="Quattrocento Sans"/>
              <a:sym typeface="Quattrocento Sans"/>
            </a:endParaRPr>
          </a:p>
          <a:p>
            <a:pPr indent="-450850" lvl="3" marL="18288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Nếu tài khoản đang được login trên trình duyệt thì sẽ được yêu cầu nhập mật khẩu…. (phần này tương tự như các ứng dụng khác - thông thường mọi người khá quen rồi)</a:t>
            </a:r>
            <a:endParaRPr sz="3500">
              <a:latin typeface="Quattrocento Sans"/>
              <a:ea typeface="Quattrocento Sans"/>
              <a:cs typeface="Quattrocento Sans"/>
              <a:sym typeface="Quattrocento Sans"/>
            </a:endParaRPr>
          </a:p>
          <a:p>
            <a:pPr indent="-450850" lvl="3" marL="18288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Nếu tài khoản chưa được login trên trình duyệt, thì sẽ được yêu cầu nhập thông tin Gmail để đăng nhập.</a:t>
            </a:r>
            <a:endParaRPr sz="3500">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1977397cc9_1_36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34" name="Google Shape;434;g11977397cc9_1_365"/>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450850" lvl="2" marL="1371600" marR="0" rtl="0" algn="l">
              <a:lnSpc>
                <a:spcPct val="100000"/>
              </a:lnSpc>
              <a:spcBef>
                <a:spcPts val="0"/>
              </a:spcBef>
              <a:spcAft>
                <a:spcPts val="0"/>
              </a:spcAft>
              <a:buClr>
                <a:srgbClr val="FF5A33"/>
              </a:buClr>
              <a:buSzPts val="3500"/>
              <a:buFont typeface="Quattrocento Sans"/>
              <a:buAutoNum type="arabicPeriod" startAt="2"/>
            </a:pPr>
            <a:r>
              <a:rPr lang="en-US" sz="3500">
                <a:latin typeface="Quattrocento Sans"/>
                <a:ea typeface="Quattrocento Sans"/>
                <a:cs typeface="Quattrocento Sans"/>
                <a:sym typeface="Quattrocento Sans"/>
              </a:rPr>
              <a:t>Login bằng Email</a:t>
            </a:r>
            <a:r>
              <a:rPr lang="en-US" sz="3500">
                <a:latin typeface="Quattrocento Sans"/>
                <a:ea typeface="Quattrocento Sans"/>
                <a:cs typeface="Quattrocento Sans"/>
                <a:sym typeface="Quattrocento Sans"/>
              </a:rPr>
              <a:t> : </a:t>
            </a:r>
            <a:r>
              <a:rPr lang="en-US" sz="3500">
                <a:latin typeface="Quattrocento Sans"/>
                <a:ea typeface="Quattrocento Sans"/>
                <a:cs typeface="Quattrocento Sans"/>
                <a:sym typeface="Quattrocento Sans"/>
              </a:rPr>
              <a:t>có thể sử dụng bất kỳ địa chỉ Email nào đã đăng ký với JIRA(ví dụ dùng email fpt)</a:t>
            </a:r>
            <a:endParaRPr sz="3500">
              <a:latin typeface="Quattrocento Sans"/>
              <a:ea typeface="Quattrocento Sans"/>
              <a:cs typeface="Quattrocento Sans"/>
              <a:sym typeface="Quattrocento Sans"/>
            </a:endParaRPr>
          </a:p>
          <a:p>
            <a:pPr indent="-450850" lvl="3" marL="18288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Bạn cần nhập vào địa chỉ email, và Click vào nút [Continue]</a:t>
            </a:r>
            <a:endParaRPr sz="3500">
              <a:latin typeface="Quattrocento Sans"/>
              <a:ea typeface="Quattrocento Sans"/>
              <a:cs typeface="Quattrocento Sans"/>
              <a:sym typeface="Quattrocento Sans"/>
            </a:endParaRPr>
          </a:p>
          <a:p>
            <a:pPr indent="-450850" lvl="3" marL="18288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Tiếp theo điền mật khẩu của tài khoản, Click vào [Log in] để đăng nhập</a:t>
            </a:r>
            <a:endParaRPr sz="3500">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119978170e5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40" name="Google Shape;440;g119978170e5_0_0"/>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Demo sử dụng Jira</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1977397cc9_1_37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46" name="Google Shape;446;g11977397cc9_1_372"/>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3500">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latin typeface="Quattrocento Sans"/>
              <a:ea typeface="Quattrocento Sans"/>
              <a:cs typeface="Quattrocento Sans"/>
              <a:sym typeface="Quattrocento Sans"/>
            </a:endParaRPr>
          </a:p>
        </p:txBody>
      </p:sp>
      <p:pic>
        <p:nvPicPr>
          <p:cNvPr id="447" name="Google Shape;447;g11977397cc9_1_372"/>
          <p:cNvPicPr preferRelativeResize="0"/>
          <p:nvPr/>
        </p:nvPicPr>
        <p:blipFill>
          <a:blip r:embed="rId3">
            <a:alphaModFix/>
          </a:blip>
          <a:stretch>
            <a:fillRect/>
          </a:stretch>
        </p:blipFill>
        <p:spPr>
          <a:xfrm>
            <a:off x="622500" y="1183481"/>
            <a:ext cx="10947001" cy="5019619"/>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11977397cc9_1_3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53" name="Google Shape;453;g11977397cc9_1_396"/>
          <p:cNvSpPr txBox="1"/>
          <p:nvPr/>
        </p:nvSpPr>
        <p:spPr>
          <a:xfrm>
            <a:off x="526150" y="1737550"/>
            <a:ext cx="10532700" cy="3800100"/>
          </a:xfrm>
          <a:prstGeom prst="rect">
            <a:avLst/>
          </a:prstGeom>
          <a:noFill/>
          <a:ln>
            <a:noFill/>
          </a:ln>
        </p:spPr>
        <p:txBody>
          <a:bodyPr anchorCtr="0" anchor="t" bIns="45700" lIns="91425" spcFirstLastPara="1" rIns="91425" wrap="square" tIns="45700">
            <a:noAutofit/>
          </a:bodyPr>
          <a:lstStyle/>
          <a:p>
            <a:pPr indent="-450850" lvl="1" marL="9144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Xem Danh sách các Issue, lọc tìm kiếm</a:t>
            </a:r>
            <a:endParaRPr b="0" i="0" sz="3500" u="none" cap="none" strike="noStrike">
              <a:solidFill>
                <a:srgbClr val="000000"/>
              </a:solidFill>
              <a:latin typeface="Quattrocento Sans"/>
              <a:ea typeface="Quattrocento Sans"/>
              <a:cs typeface="Quattrocento Sans"/>
              <a:sym typeface="Quattrocento Sans"/>
            </a:endParaRPr>
          </a:p>
        </p:txBody>
      </p:sp>
      <p:sp>
        <p:nvSpPr>
          <p:cNvPr id="454" name="Google Shape;454;g11977397cc9_1_39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Hướng dẫn một số thao tác cơ bản trên Jira</a:t>
            </a:r>
            <a:endParaRPr b="0" i="0" sz="4000" u="none" cap="none" strike="noStrike">
              <a:solidFill>
                <a:schemeClr val="dk1"/>
              </a:solidFill>
              <a:latin typeface="Quattrocento Sans"/>
              <a:ea typeface="Quattrocento Sans"/>
              <a:cs typeface="Quattrocento Sans"/>
              <a:sym typeface="Quattrocento Sans"/>
            </a:endParaRPr>
          </a:p>
        </p:txBody>
      </p:sp>
      <p:pic>
        <p:nvPicPr>
          <p:cNvPr id="455" name="Google Shape;455;g11977397cc9_1_396"/>
          <p:cNvPicPr preferRelativeResize="0"/>
          <p:nvPr/>
        </p:nvPicPr>
        <p:blipFill>
          <a:blip r:embed="rId3">
            <a:alphaModFix/>
          </a:blip>
          <a:stretch>
            <a:fillRect/>
          </a:stretch>
        </p:blipFill>
        <p:spPr>
          <a:xfrm>
            <a:off x="3134300" y="2306100"/>
            <a:ext cx="5930900" cy="439592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19c93b0a18_0_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pic>
        <p:nvPicPr>
          <p:cNvPr id="461" name="Google Shape;461;g119c93b0a18_0_8"/>
          <p:cNvPicPr preferRelativeResize="0"/>
          <p:nvPr/>
        </p:nvPicPr>
        <p:blipFill>
          <a:blip r:embed="rId3">
            <a:alphaModFix/>
          </a:blip>
          <a:stretch>
            <a:fillRect/>
          </a:stretch>
        </p:blipFill>
        <p:spPr>
          <a:xfrm>
            <a:off x="1532458" y="1558675"/>
            <a:ext cx="9237091" cy="4939374"/>
          </a:xfrm>
          <a:prstGeom prst="rect">
            <a:avLst/>
          </a:prstGeom>
          <a:noFill/>
          <a:ln>
            <a:noFill/>
          </a:ln>
        </p:spPr>
      </p:pic>
      <p:sp>
        <p:nvSpPr>
          <p:cNvPr id="462" name="Google Shape;462;g119c93b0a18_0_8"/>
          <p:cNvSpPr txBox="1"/>
          <p:nvPr/>
        </p:nvSpPr>
        <p:spPr>
          <a:xfrm>
            <a:off x="688625" y="835363"/>
            <a:ext cx="11140800" cy="723300"/>
          </a:xfrm>
          <a:prstGeom prst="rect">
            <a:avLst/>
          </a:prstGeom>
          <a:noFill/>
          <a:ln>
            <a:noFill/>
          </a:ln>
        </p:spPr>
        <p:txBody>
          <a:bodyPr anchorCtr="0" anchor="t" bIns="91425" lIns="91425" spcFirstLastPara="1" rIns="91425" wrap="square" tIns="91425">
            <a:sp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Ý nghĩa các mục trong Filters Issue</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1977397cc9_1_2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defect management</a:t>
            </a:r>
            <a:endParaRPr/>
          </a:p>
        </p:txBody>
      </p:sp>
      <p:sp>
        <p:nvSpPr>
          <p:cNvPr id="150" name="Google Shape;150;g11977397cc9_1_25"/>
          <p:cNvSpPr txBox="1"/>
          <p:nvPr/>
        </p:nvSpPr>
        <p:spPr>
          <a:xfrm>
            <a:off x="349800" y="1537950"/>
            <a:ext cx="11842200" cy="51564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Quản lý lỗi là một quá trình có hệ thống để xác định và sửa lỗi.</a:t>
            </a:r>
            <a:endParaRPr sz="3500">
              <a:solidFill>
                <a:schemeClr val="dk1"/>
              </a:solidFill>
              <a:latin typeface="Quattrocento Sans"/>
              <a:ea typeface="Quattrocento Sans"/>
              <a:cs typeface="Quattrocento Sans"/>
              <a:sym typeface="Quattrocento Sans"/>
            </a:endParaRPr>
          </a:p>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Một chu trình quản lý lỗi bao gồm các giai đoạn:</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Khám phá để phát hiện lỗi</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Phân loại lỗi</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Sửa chữa lỗi bởi lập trình viên </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Xác minh lại lỗi bởi kiểm thử viên </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Đóng lỗi </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AutoNum type="arabicPeriod"/>
            </a:pPr>
            <a:r>
              <a:rPr lang="en-US" sz="3500">
                <a:solidFill>
                  <a:schemeClr val="dk1"/>
                </a:solidFill>
                <a:latin typeface="Quattrocento Sans"/>
                <a:ea typeface="Quattrocento Sans"/>
                <a:cs typeface="Quattrocento Sans"/>
                <a:sym typeface="Quattrocento Sans"/>
              </a:rPr>
              <a:t>Báo cáo lỗi khi kết thúc giai đoạn </a:t>
            </a:r>
            <a:endParaRPr sz="3500">
              <a:solidFill>
                <a:schemeClr val="dk1"/>
              </a:solidFill>
              <a:latin typeface="Quattrocento Sans"/>
              <a:ea typeface="Quattrocento Sans"/>
              <a:cs typeface="Quattrocento Sans"/>
              <a:sym typeface="Quattrocento Sans"/>
            </a:endParaRPr>
          </a:p>
          <a:p>
            <a:pPr indent="0" lvl="0" marL="1371600" rtl="0" algn="l">
              <a:spcBef>
                <a:spcPts val="0"/>
              </a:spcBef>
              <a:spcAft>
                <a:spcPts val="0"/>
              </a:spcAft>
              <a:buNone/>
            </a:pPr>
            <a:r>
              <a:rPr lang="en-US" sz="3500">
                <a:solidFill>
                  <a:schemeClr val="dk1"/>
                </a:solidFill>
                <a:latin typeface="Quattrocento Sans"/>
                <a:ea typeface="Quattrocento Sans"/>
                <a:cs typeface="Quattrocento Sans"/>
                <a:sym typeface="Quattrocento Sans"/>
              </a:rPr>
              <a:t>dự án</a:t>
            </a:r>
            <a:endParaRPr sz="35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solidFill>
                <a:srgbClr val="333333"/>
              </a:solidFill>
              <a:highlight>
                <a:schemeClr val="lt1"/>
              </a:highlight>
              <a:latin typeface="Quattrocento Sans"/>
              <a:ea typeface="Quattrocento Sans"/>
              <a:cs typeface="Quattrocento Sans"/>
              <a:sym typeface="Quattrocento Sans"/>
            </a:endParaRPr>
          </a:p>
        </p:txBody>
      </p:sp>
      <p:sp>
        <p:nvSpPr>
          <p:cNvPr id="151" name="Google Shape;151;g11977397cc9_1_25"/>
          <p:cNvSpPr txBox="1"/>
          <p:nvPr/>
        </p:nvSpPr>
        <p:spPr>
          <a:xfrm>
            <a:off x="613350" y="831721"/>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Quy trình quản lý lỗi là gì?</a:t>
            </a:r>
            <a:endParaRPr sz="4000">
              <a:solidFill>
                <a:srgbClr val="333333"/>
              </a:solidFill>
              <a:latin typeface="Quattrocento Sans"/>
              <a:ea typeface="Quattrocento Sans"/>
              <a:cs typeface="Quattrocento Sans"/>
              <a:sym typeface="Quattrocento Sans"/>
            </a:endParaRPr>
          </a:p>
        </p:txBody>
      </p:sp>
      <p:pic>
        <p:nvPicPr>
          <p:cNvPr id="152" name="Google Shape;152;g11977397cc9_1_25"/>
          <p:cNvPicPr preferRelativeResize="0"/>
          <p:nvPr/>
        </p:nvPicPr>
        <p:blipFill>
          <a:blip r:embed="rId3">
            <a:alphaModFix/>
          </a:blip>
          <a:stretch>
            <a:fillRect/>
          </a:stretch>
        </p:blipFill>
        <p:spPr>
          <a:xfrm>
            <a:off x="8295100" y="3259000"/>
            <a:ext cx="3799950" cy="35261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 calcmode="lin" valueType="num">
                                      <p:cBhvr additive="base">
                                        <p:cTn dur="1000"/>
                                        <p:tgtEl>
                                          <p:spTgt spid="15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anim calcmode="lin" valueType="num">
                                      <p:cBhvr additive="base">
                                        <p:cTn dur="1000"/>
                                        <p:tgtEl>
                                          <p:spTgt spid="15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anim calcmode="lin" valueType="num">
                                      <p:cBhvr additive="base">
                                        <p:cTn dur="1000"/>
                                        <p:tgtEl>
                                          <p:spTgt spid="15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3" st="3"/>
                                            </p:txEl>
                                          </p:spTgt>
                                        </p:tgtEl>
                                        <p:attrNameLst>
                                          <p:attrName>style.visibility</p:attrName>
                                        </p:attrNameLst>
                                      </p:cBhvr>
                                      <p:to>
                                        <p:strVal val="visible"/>
                                      </p:to>
                                    </p:set>
                                    <p:anim calcmode="lin" valueType="num">
                                      <p:cBhvr additive="base">
                                        <p:cTn dur="1000"/>
                                        <p:tgtEl>
                                          <p:spTgt spid="15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4" st="4"/>
                                            </p:txEl>
                                          </p:spTgt>
                                        </p:tgtEl>
                                        <p:attrNameLst>
                                          <p:attrName>style.visibility</p:attrName>
                                        </p:attrNameLst>
                                      </p:cBhvr>
                                      <p:to>
                                        <p:strVal val="visible"/>
                                      </p:to>
                                    </p:set>
                                    <p:anim calcmode="lin" valueType="num">
                                      <p:cBhvr additive="base">
                                        <p:cTn dur="1000"/>
                                        <p:tgtEl>
                                          <p:spTgt spid="15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5" st="5"/>
                                            </p:txEl>
                                          </p:spTgt>
                                        </p:tgtEl>
                                        <p:attrNameLst>
                                          <p:attrName>style.visibility</p:attrName>
                                        </p:attrNameLst>
                                      </p:cBhvr>
                                      <p:to>
                                        <p:strVal val="visible"/>
                                      </p:to>
                                    </p:set>
                                    <p:anim calcmode="lin" valueType="num">
                                      <p:cBhvr additive="base">
                                        <p:cTn dur="1000"/>
                                        <p:tgtEl>
                                          <p:spTgt spid="150">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6" st="6"/>
                                            </p:txEl>
                                          </p:spTgt>
                                        </p:tgtEl>
                                        <p:attrNameLst>
                                          <p:attrName>style.visibility</p:attrName>
                                        </p:attrNameLst>
                                      </p:cBhvr>
                                      <p:to>
                                        <p:strVal val="visible"/>
                                      </p:to>
                                    </p:set>
                                    <p:anim calcmode="lin" valueType="num">
                                      <p:cBhvr additive="base">
                                        <p:cTn dur="1000"/>
                                        <p:tgtEl>
                                          <p:spTgt spid="150">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7" st="7"/>
                                            </p:txEl>
                                          </p:spTgt>
                                        </p:tgtEl>
                                        <p:attrNameLst>
                                          <p:attrName>style.visibility</p:attrName>
                                        </p:attrNameLst>
                                      </p:cBhvr>
                                      <p:to>
                                        <p:strVal val="visible"/>
                                      </p:to>
                                    </p:set>
                                    <p:anim calcmode="lin" valueType="num">
                                      <p:cBhvr additive="base">
                                        <p:cTn dur="1000"/>
                                        <p:tgtEl>
                                          <p:spTgt spid="150">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8" st="8"/>
                                            </p:txEl>
                                          </p:spTgt>
                                        </p:tgtEl>
                                        <p:attrNameLst>
                                          <p:attrName>style.visibility</p:attrName>
                                        </p:attrNameLst>
                                      </p:cBhvr>
                                      <p:to>
                                        <p:strVal val="visible"/>
                                      </p:to>
                                    </p:set>
                                    <p:anim calcmode="lin" valueType="num">
                                      <p:cBhvr additive="base">
                                        <p:cTn dur="1000"/>
                                        <p:tgtEl>
                                          <p:spTgt spid="150">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9" st="9"/>
                                            </p:txEl>
                                          </p:spTgt>
                                        </p:tgtEl>
                                        <p:attrNameLst>
                                          <p:attrName>style.visibility</p:attrName>
                                        </p:attrNameLst>
                                      </p:cBhvr>
                                      <p:to>
                                        <p:strVal val="visible"/>
                                      </p:to>
                                    </p:set>
                                    <p:anim calcmode="lin" valueType="num">
                                      <p:cBhvr additive="base">
                                        <p:cTn dur="1000"/>
                                        <p:tgtEl>
                                          <p:spTgt spid="150">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1977397cc9_1_40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68" name="Google Shape;468;g11977397cc9_1_404"/>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450850" lvl="1" marL="9144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Tại màn hình </a:t>
            </a:r>
            <a:r>
              <a:rPr lang="en-US" sz="3500">
                <a:solidFill>
                  <a:schemeClr val="dk1"/>
                </a:solidFill>
                <a:latin typeface="Quattrocento Sans"/>
                <a:ea typeface="Quattrocento Sans"/>
                <a:cs typeface="Quattrocento Sans"/>
                <a:sym typeface="Quattrocento Sans"/>
              </a:rPr>
              <a:t>Xem Danh sách các Issue, lọc tìm kiếm</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a:pPr>
            <a:r>
              <a:rPr lang="en-US" sz="3500">
                <a:latin typeface="Quattrocento Sans"/>
                <a:ea typeface="Quattrocento Sans"/>
                <a:cs typeface="Quattrocento Sans"/>
                <a:sym typeface="Quattrocento Sans"/>
              </a:rPr>
              <a:t>Search issues: Cho phép tìm kiếm các issue</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a:pPr>
            <a:r>
              <a:rPr lang="en-US" sz="3500">
                <a:latin typeface="Quattrocento Sans"/>
                <a:ea typeface="Quattrocento Sans"/>
                <a:cs typeface="Quattrocento Sans"/>
                <a:sym typeface="Quattrocento Sans"/>
              </a:rPr>
              <a:t>My open issues: Các issue đang được assign cho tài khoản đang login, chưa hoàn thành (To do, Inprogress)</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a:pPr>
            <a:r>
              <a:rPr lang="en-US" sz="3500">
                <a:latin typeface="Quattrocento Sans"/>
                <a:ea typeface="Quattrocento Sans"/>
                <a:cs typeface="Quattrocento Sans"/>
                <a:sym typeface="Quattrocento Sans"/>
              </a:rPr>
              <a:t>Reported by me: Các issue được tài khoản đang login tạo ra</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a:pPr>
            <a:r>
              <a:rPr lang="en-US" sz="3500">
                <a:latin typeface="Quattrocento Sans"/>
                <a:ea typeface="Quattrocento Sans"/>
                <a:cs typeface="Quattrocento Sans"/>
                <a:sym typeface="Quattrocento Sans"/>
              </a:rPr>
              <a:t>All issues: Tất cả các issue của tất cả các Tài khoản</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a:pPr>
            <a:r>
              <a:rPr lang="en-US" sz="3500">
                <a:latin typeface="Quattrocento Sans"/>
                <a:ea typeface="Quattrocento Sans"/>
                <a:cs typeface="Quattrocento Sans"/>
                <a:sym typeface="Quattrocento Sans"/>
              </a:rPr>
              <a:t>Open issues: Tất cả các issue đang ở trạng thái Open (Inreview/ Resolve, Inprogress, To do)</a:t>
            </a:r>
            <a:endParaRPr sz="3500">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11977397cc9_1_41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74" name="Google Shape;474;g11977397cc9_1_410"/>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450850" lvl="2" marL="1371600" marR="0" rtl="0" algn="l">
              <a:lnSpc>
                <a:spcPct val="100000"/>
              </a:lnSpc>
              <a:spcBef>
                <a:spcPts val="0"/>
              </a:spcBef>
              <a:spcAft>
                <a:spcPts val="0"/>
              </a:spcAft>
              <a:buClr>
                <a:srgbClr val="FF5A33"/>
              </a:buClr>
              <a:buSzPts val="3500"/>
              <a:buFont typeface="Quattrocento Sans"/>
              <a:buAutoNum type="arabicPeriod" startAt="6"/>
            </a:pPr>
            <a:r>
              <a:rPr lang="en-US" sz="3500">
                <a:latin typeface="Quattrocento Sans"/>
                <a:ea typeface="Quattrocento Sans"/>
                <a:cs typeface="Quattrocento Sans"/>
                <a:sym typeface="Quattrocento Sans"/>
              </a:rPr>
              <a:t>Done issues: Tất cả các issue đã hoàn thành (trạng thái là Done/Close)</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6"/>
            </a:pPr>
            <a:r>
              <a:rPr lang="en-US" sz="3500">
                <a:latin typeface="Quattrocento Sans"/>
                <a:ea typeface="Quattrocento Sans"/>
                <a:cs typeface="Quattrocento Sans"/>
                <a:sym typeface="Quattrocento Sans"/>
              </a:rPr>
              <a:t>Viewed recently: Tất cả các issue được xem gần đây</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6"/>
            </a:pPr>
            <a:r>
              <a:rPr lang="en-US" sz="3500">
                <a:latin typeface="Quattrocento Sans"/>
                <a:ea typeface="Quattrocento Sans"/>
                <a:cs typeface="Quattrocento Sans"/>
                <a:sym typeface="Quattrocento Sans"/>
              </a:rPr>
              <a:t>Created recently: Tất cả các issue mới tạo gần đây</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6"/>
            </a:pPr>
            <a:r>
              <a:rPr lang="en-US" sz="3500">
                <a:latin typeface="Quattrocento Sans"/>
                <a:ea typeface="Quattrocento Sans"/>
                <a:cs typeface="Quattrocento Sans"/>
                <a:sym typeface="Quattrocento Sans"/>
              </a:rPr>
              <a:t>Resolved recently: Tất cả các issue mới hoàn thành gần đây</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6"/>
            </a:pPr>
            <a:r>
              <a:rPr lang="en-US" sz="3500">
                <a:latin typeface="Quattrocento Sans"/>
                <a:ea typeface="Quattrocento Sans"/>
                <a:cs typeface="Quattrocento Sans"/>
                <a:sym typeface="Quattrocento Sans"/>
              </a:rPr>
              <a:t>Update recently: Tất cả các issue mới có update gần đây</a:t>
            </a:r>
            <a:endParaRPr sz="3500">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5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1977397cc9_1_41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80" name="Google Shape;480;g11977397cc9_1_415"/>
          <p:cNvSpPr txBox="1"/>
          <p:nvPr/>
        </p:nvSpPr>
        <p:spPr>
          <a:xfrm>
            <a:off x="635700" y="883925"/>
            <a:ext cx="11370600" cy="5881200"/>
          </a:xfrm>
          <a:prstGeom prst="rect">
            <a:avLst/>
          </a:prstGeom>
          <a:noFill/>
          <a:ln>
            <a:noFill/>
          </a:ln>
        </p:spPr>
        <p:txBody>
          <a:bodyPr anchorCtr="0" anchor="t" bIns="45700" lIns="91425" spcFirstLastPara="1" rIns="91425" wrap="square" tIns="45700">
            <a:noAutofit/>
          </a:bodyPr>
          <a:lstStyle/>
          <a:p>
            <a:pPr indent="-450850" lvl="1" marL="9144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Tạo mới 1 issue</a:t>
            </a:r>
            <a:endParaRPr sz="3500">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rPr lang="en-US" sz="3200">
                <a:latin typeface="Quattrocento Sans"/>
                <a:ea typeface="Quattrocento Sans"/>
                <a:cs typeface="Quattrocento Sans"/>
                <a:sym typeface="Quattrocento Sans"/>
              </a:rPr>
              <a:t>Click nút </a:t>
            </a:r>
            <a:r>
              <a:rPr b="1" lang="en-US" sz="3200">
                <a:solidFill>
                  <a:schemeClr val="dk1"/>
                </a:solidFill>
                <a:latin typeface="Quattrocento Sans"/>
                <a:ea typeface="Quattrocento Sans"/>
                <a:cs typeface="Quattrocento Sans"/>
                <a:sym typeface="Quattrocento Sans"/>
              </a:rPr>
              <a:t>Create </a:t>
            </a:r>
            <a:r>
              <a:rPr lang="en-US" sz="3200">
                <a:latin typeface="Quattrocento Sans"/>
                <a:ea typeface="Quattrocento Sans"/>
                <a:cs typeface="Quattrocento Sans"/>
                <a:sym typeface="Quattrocento Sans"/>
              </a:rPr>
              <a:t> để tạo mới 1 issue.</a:t>
            </a:r>
            <a:endParaRPr sz="3200">
              <a:latin typeface="Quattrocento Sans"/>
              <a:ea typeface="Quattrocento Sans"/>
              <a:cs typeface="Quattrocento Sans"/>
              <a:sym typeface="Quattrocento Sans"/>
            </a:endParaRPr>
          </a:p>
        </p:txBody>
      </p:sp>
      <p:pic>
        <p:nvPicPr>
          <p:cNvPr id="481" name="Google Shape;481;g11977397cc9_1_415"/>
          <p:cNvPicPr preferRelativeResize="0"/>
          <p:nvPr/>
        </p:nvPicPr>
        <p:blipFill>
          <a:blip r:embed="rId3">
            <a:alphaModFix/>
          </a:blip>
          <a:stretch>
            <a:fillRect/>
          </a:stretch>
        </p:blipFill>
        <p:spPr>
          <a:xfrm>
            <a:off x="3018650" y="1924550"/>
            <a:ext cx="7150426" cy="4630851"/>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1977397cc9_1_42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87" name="Google Shape;487;g11977397cc9_1_426"/>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450850" lvl="1" marL="9144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Tại màn hình </a:t>
            </a:r>
            <a:r>
              <a:rPr lang="en-US" sz="3500">
                <a:solidFill>
                  <a:schemeClr val="dk1"/>
                </a:solidFill>
                <a:latin typeface="Quattrocento Sans"/>
                <a:ea typeface="Quattrocento Sans"/>
                <a:cs typeface="Quattrocento Sans"/>
                <a:sym typeface="Quattrocento Sans"/>
              </a:rPr>
              <a:t>Tạo mới Issue</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a:pPr>
            <a:r>
              <a:rPr b="1" lang="en-US" sz="3500">
                <a:latin typeface="Quattrocento Sans"/>
                <a:ea typeface="Quattrocento Sans"/>
                <a:cs typeface="Quattrocento Sans"/>
                <a:sym typeface="Quattrocento Sans"/>
              </a:rPr>
              <a:t>Project*</a:t>
            </a:r>
            <a:r>
              <a:rPr lang="en-US" sz="3500">
                <a:latin typeface="Quattrocento Sans"/>
                <a:ea typeface="Quattrocento Sans"/>
                <a:cs typeface="Quattrocento Sans"/>
                <a:sym typeface="Quattrocento Sans"/>
              </a:rPr>
              <a:t>: Chọn tên dự án (Issue tạo ra cho dự án nào). Với trường hợp bạn được add vào nhiều dự án, thì việc chọn dự án này rất quan trọng, nếu ko chú ý, có thể tạo nhầm dự án</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a:pPr>
            <a:r>
              <a:rPr b="1" lang="en-US" sz="3500">
                <a:latin typeface="Quattrocento Sans"/>
                <a:ea typeface="Quattrocento Sans"/>
                <a:cs typeface="Quattrocento Sans"/>
                <a:sym typeface="Quattrocento Sans"/>
              </a:rPr>
              <a:t>Issue Type*</a:t>
            </a:r>
            <a:r>
              <a:rPr lang="en-US" sz="3500">
                <a:latin typeface="Quattrocento Sans"/>
                <a:ea typeface="Quattrocento Sans"/>
                <a:cs typeface="Quattrocento Sans"/>
                <a:sym typeface="Quattrocento Sans"/>
              </a:rPr>
              <a:t>: Chọn loại issue Có thể là: Bug, Task, Epic….. (Loại issue này còn phụ thuộc vào việc Customize Jira của công ty đang sử dụng để phù hợp tình hình quản lý) Việc chọn loại issue sẽ thay đổi 1 vài item trên form, nên cần chú ý</a:t>
            </a:r>
            <a:endParaRPr sz="35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1977397cc9_1_43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93" name="Google Shape;493;g11977397cc9_1_432"/>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450850" lvl="2" marL="1371600" marR="0" rtl="0" algn="l">
              <a:lnSpc>
                <a:spcPct val="100000"/>
              </a:lnSpc>
              <a:spcBef>
                <a:spcPts val="0"/>
              </a:spcBef>
              <a:spcAft>
                <a:spcPts val="0"/>
              </a:spcAft>
              <a:buClr>
                <a:srgbClr val="FF5A33"/>
              </a:buClr>
              <a:buSzPts val="3500"/>
              <a:buFont typeface="Quattrocento Sans"/>
              <a:buAutoNum type="arabicPeriod" startAt="3"/>
            </a:pPr>
            <a:r>
              <a:rPr b="1" lang="en-US" sz="3500">
                <a:latin typeface="Quattrocento Sans"/>
                <a:ea typeface="Quattrocento Sans"/>
                <a:cs typeface="Quattrocento Sans"/>
                <a:sym typeface="Quattrocento Sans"/>
              </a:rPr>
              <a:t>Summary*:</a:t>
            </a:r>
            <a:r>
              <a:rPr lang="en-US" sz="3500">
                <a:latin typeface="Quattrocento Sans"/>
                <a:ea typeface="Quattrocento Sans"/>
                <a:cs typeface="Quattrocento Sans"/>
                <a:sym typeface="Quattrocento Sans"/>
              </a:rPr>
              <a:t> Nội dung tóm tắt ngắn gọn mô tả cho Issue cần tạo</a:t>
            </a:r>
            <a:endParaRPr b="1"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3"/>
            </a:pPr>
            <a:r>
              <a:rPr b="1" lang="en-US" sz="3500">
                <a:latin typeface="Quattrocento Sans"/>
                <a:ea typeface="Quattrocento Sans"/>
                <a:cs typeface="Quattrocento Sans"/>
                <a:sym typeface="Quattrocento Sans"/>
              </a:rPr>
              <a:t>Reporter*: </a:t>
            </a:r>
            <a:r>
              <a:rPr lang="en-US" sz="3500">
                <a:latin typeface="Quattrocento Sans"/>
                <a:ea typeface="Quattrocento Sans"/>
                <a:cs typeface="Quattrocento Sans"/>
                <a:sym typeface="Quattrocento Sans"/>
              </a:rPr>
              <a:t>Mặc định hệ thống sẽ nhận diện là User đang login</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3"/>
            </a:pPr>
            <a:r>
              <a:rPr b="1" lang="en-US" sz="3500">
                <a:latin typeface="Quattrocento Sans"/>
                <a:ea typeface="Quattrocento Sans"/>
                <a:cs typeface="Quattrocento Sans"/>
                <a:sym typeface="Quattrocento Sans"/>
              </a:rPr>
              <a:t>Description: </a:t>
            </a:r>
            <a:r>
              <a:rPr lang="en-US" sz="3500">
                <a:latin typeface="Quattrocento Sans"/>
                <a:ea typeface="Quattrocento Sans"/>
                <a:cs typeface="Quattrocento Sans"/>
                <a:sym typeface="Quattrocento Sans"/>
              </a:rPr>
              <a:t>Nhập mô tả cho issue như Môi trường, Browser, Device, Steps thực hiện, Kết quả mong muốn…</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3"/>
            </a:pPr>
            <a:r>
              <a:rPr b="1" lang="en-US" sz="3500">
                <a:latin typeface="Quattrocento Sans"/>
                <a:ea typeface="Quattrocento Sans"/>
                <a:cs typeface="Quattrocento Sans"/>
                <a:sym typeface="Quattrocento Sans"/>
              </a:rPr>
              <a:t>Priority:</a:t>
            </a:r>
            <a:r>
              <a:rPr lang="en-US" sz="3500">
                <a:latin typeface="Quattrocento Sans"/>
                <a:ea typeface="Quattrocento Sans"/>
                <a:cs typeface="Quattrocento Sans"/>
                <a:sym typeface="Quattrocento Sans"/>
              </a:rPr>
              <a:t> Nên đánh độ ưu tiên, để chú trọng giải quyết những issue quan trọng trước (Nếu không chọn thì mặc định đang để là Medium)</a:t>
            </a:r>
            <a:endParaRPr sz="35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1977397cc9_1_44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499" name="Google Shape;499;g11977397cc9_1_442"/>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450850" lvl="2" marL="1371600" marR="0" rtl="0" algn="l">
              <a:lnSpc>
                <a:spcPct val="100000"/>
              </a:lnSpc>
              <a:spcBef>
                <a:spcPts val="0"/>
              </a:spcBef>
              <a:spcAft>
                <a:spcPts val="0"/>
              </a:spcAft>
              <a:buClr>
                <a:srgbClr val="FF5A33"/>
              </a:buClr>
              <a:buSzPts val="3500"/>
              <a:buFont typeface="Quattrocento Sans"/>
              <a:buAutoNum type="arabicPeriod" startAt="7"/>
            </a:pPr>
            <a:r>
              <a:rPr b="1" lang="en-US" sz="3500">
                <a:latin typeface="Quattrocento Sans"/>
                <a:ea typeface="Quattrocento Sans"/>
                <a:cs typeface="Quattrocento Sans"/>
                <a:sym typeface="Quattrocento Sans"/>
              </a:rPr>
              <a:t>Labels: </a:t>
            </a:r>
            <a:r>
              <a:rPr lang="en-US" sz="3500">
                <a:latin typeface="Quattrocento Sans"/>
                <a:ea typeface="Quattrocento Sans"/>
                <a:cs typeface="Quattrocento Sans"/>
                <a:sym typeface="Quattrocento Sans"/>
              </a:rPr>
              <a:t>Chọn nhãn, hoặc đặt nhãn mới để có thể thống kê, tìm kiếm dễ dàng hơn. Ví dụ tên nhãn là tên các chức năng, nghiệp vụ</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7"/>
            </a:pPr>
            <a:r>
              <a:rPr b="1" lang="en-US" sz="3500">
                <a:latin typeface="Quattrocento Sans"/>
                <a:ea typeface="Quattrocento Sans"/>
                <a:cs typeface="Quattrocento Sans"/>
                <a:sym typeface="Quattrocento Sans"/>
              </a:rPr>
              <a:t>Original Estimate: </a:t>
            </a:r>
            <a:r>
              <a:rPr lang="en-US" sz="3500">
                <a:latin typeface="Quattrocento Sans"/>
                <a:ea typeface="Quattrocento Sans"/>
                <a:cs typeface="Quattrocento Sans"/>
                <a:sym typeface="Quattrocento Sans"/>
              </a:rPr>
              <a:t>Thời gian dự kiến hoàn thành</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7"/>
            </a:pPr>
            <a:r>
              <a:rPr b="1" lang="en-US" sz="3500">
                <a:latin typeface="Quattrocento Sans"/>
                <a:ea typeface="Quattrocento Sans"/>
                <a:cs typeface="Quattrocento Sans"/>
                <a:sym typeface="Quattrocento Sans"/>
              </a:rPr>
              <a:t>Remaining Estimate: </a:t>
            </a:r>
            <a:r>
              <a:rPr lang="en-US" sz="3500">
                <a:latin typeface="Quattrocento Sans"/>
                <a:ea typeface="Quattrocento Sans"/>
                <a:cs typeface="Quattrocento Sans"/>
                <a:sym typeface="Quattrocento Sans"/>
              </a:rPr>
              <a:t>Thời gian còn lại để hoàn thành</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7"/>
            </a:pPr>
            <a:r>
              <a:rPr b="1" lang="en-US" sz="3500">
                <a:latin typeface="Quattrocento Sans"/>
                <a:ea typeface="Quattrocento Sans"/>
                <a:cs typeface="Quattrocento Sans"/>
                <a:sym typeface="Quattrocento Sans"/>
              </a:rPr>
              <a:t>Environment: </a:t>
            </a:r>
            <a:r>
              <a:rPr lang="en-US" sz="3500">
                <a:latin typeface="Quattrocento Sans"/>
                <a:ea typeface="Quattrocento Sans"/>
                <a:cs typeface="Quattrocento Sans"/>
                <a:sym typeface="Quattrocento Sans"/>
              </a:rPr>
              <a:t>Môi trường sử dụng là gì, hãy điền vào đây</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7"/>
            </a:pPr>
            <a:r>
              <a:rPr b="1" lang="en-US" sz="3500">
                <a:latin typeface="Quattrocento Sans"/>
                <a:ea typeface="Quattrocento Sans"/>
                <a:cs typeface="Quattrocento Sans"/>
                <a:sym typeface="Quattrocento Sans"/>
              </a:rPr>
              <a:t>Attachment</a:t>
            </a:r>
            <a:r>
              <a:rPr lang="en-US" sz="3500">
                <a:latin typeface="Quattrocento Sans"/>
                <a:ea typeface="Quattrocento Sans"/>
                <a:cs typeface="Quattrocento Sans"/>
                <a:sym typeface="Quattrocento Sans"/>
              </a:rPr>
              <a:t>: Gắn file đính kèm</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7"/>
            </a:pPr>
            <a:r>
              <a:rPr b="1" lang="en-US" sz="3500">
                <a:latin typeface="Quattrocento Sans"/>
                <a:ea typeface="Quattrocento Sans"/>
                <a:cs typeface="Quattrocento Sans"/>
                <a:sym typeface="Quattrocento Sans"/>
              </a:rPr>
              <a:t>Due date:</a:t>
            </a:r>
            <a:r>
              <a:rPr lang="en-US" sz="3500">
                <a:latin typeface="Quattrocento Sans"/>
                <a:ea typeface="Quattrocento Sans"/>
                <a:cs typeface="Quattrocento Sans"/>
                <a:sym typeface="Quattrocento Sans"/>
              </a:rPr>
              <a:t> Dự kiến ngày phải hoàn thành</a:t>
            </a:r>
            <a:endParaRPr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7"/>
            </a:pPr>
            <a:r>
              <a:rPr b="1" lang="en-US" sz="3500">
                <a:latin typeface="Quattrocento Sans"/>
                <a:ea typeface="Quattrocento Sans"/>
                <a:cs typeface="Quattrocento Sans"/>
                <a:sym typeface="Quattrocento Sans"/>
              </a:rPr>
              <a:t>Linked Issue</a:t>
            </a:r>
            <a:r>
              <a:rPr lang="en-US" sz="3500">
                <a:latin typeface="Quattrocento Sans"/>
                <a:ea typeface="Quattrocento Sans"/>
                <a:cs typeface="Quattrocento Sans"/>
                <a:sym typeface="Quattrocento Sans"/>
              </a:rPr>
              <a:t>: Liên kết tới issue nào đó đã có</a:t>
            </a:r>
            <a:endParaRPr sz="35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1977397cc9_1_44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505" name="Google Shape;505;g11977397cc9_1_449"/>
          <p:cNvSpPr txBox="1"/>
          <p:nvPr/>
        </p:nvSpPr>
        <p:spPr>
          <a:xfrm>
            <a:off x="635300" y="987300"/>
            <a:ext cx="11407200" cy="5616000"/>
          </a:xfrm>
          <a:prstGeom prst="rect">
            <a:avLst/>
          </a:prstGeom>
          <a:noFill/>
          <a:ln>
            <a:noFill/>
          </a:ln>
        </p:spPr>
        <p:txBody>
          <a:bodyPr anchorCtr="0" anchor="t" bIns="45700" lIns="91425" spcFirstLastPara="1" rIns="91425" wrap="square" tIns="45700">
            <a:noAutofit/>
          </a:bodyPr>
          <a:lstStyle/>
          <a:p>
            <a:pPr indent="-450850" lvl="2" marL="1371600" marR="0" rtl="0" algn="l">
              <a:lnSpc>
                <a:spcPct val="100000"/>
              </a:lnSpc>
              <a:spcBef>
                <a:spcPts val="0"/>
              </a:spcBef>
              <a:spcAft>
                <a:spcPts val="0"/>
              </a:spcAft>
              <a:buClr>
                <a:srgbClr val="FF5A33"/>
              </a:buClr>
              <a:buSzPts val="3500"/>
              <a:buFont typeface="Quattrocento Sans"/>
              <a:buAutoNum type="arabicPeriod" startAt="14"/>
            </a:pPr>
            <a:r>
              <a:rPr b="1" lang="en-US" sz="3500">
                <a:latin typeface="Quattrocento Sans"/>
                <a:ea typeface="Quattrocento Sans"/>
                <a:cs typeface="Quattrocento Sans"/>
                <a:sym typeface="Quattrocento Sans"/>
              </a:rPr>
              <a:t>Assignee</a:t>
            </a:r>
            <a:r>
              <a:rPr lang="en-US" sz="3500">
                <a:latin typeface="Quattrocento Sans"/>
                <a:ea typeface="Quattrocento Sans"/>
                <a:cs typeface="Quattrocento Sans"/>
                <a:sym typeface="Quattrocento Sans"/>
              </a:rPr>
              <a:t>: Người sẽ giải quyết issue</a:t>
            </a:r>
            <a:endParaRPr b="1" sz="3500">
              <a:latin typeface="Quattrocento Sans"/>
              <a:ea typeface="Quattrocento Sans"/>
              <a:cs typeface="Quattrocento Sans"/>
              <a:sym typeface="Quattrocento Sans"/>
            </a:endParaRPr>
          </a:p>
          <a:p>
            <a:pPr indent="-450850" lvl="2" marL="1371600" marR="0" rtl="0" algn="l">
              <a:lnSpc>
                <a:spcPct val="100000"/>
              </a:lnSpc>
              <a:spcBef>
                <a:spcPts val="0"/>
              </a:spcBef>
              <a:spcAft>
                <a:spcPts val="0"/>
              </a:spcAft>
              <a:buClr>
                <a:srgbClr val="FF5A33"/>
              </a:buClr>
              <a:buSzPts val="3500"/>
              <a:buFont typeface="Quattrocento Sans"/>
              <a:buAutoNum type="arabicPeriod" startAt="14"/>
            </a:pPr>
            <a:r>
              <a:rPr b="1" lang="en-US" sz="3500">
                <a:latin typeface="Quattrocento Sans"/>
                <a:ea typeface="Quattrocento Sans"/>
                <a:cs typeface="Quattrocento Sans"/>
                <a:sym typeface="Quattrocento Sans"/>
              </a:rPr>
              <a:t>Epic link</a:t>
            </a:r>
            <a:r>
              <a:rPr lang="en-US" sz="3500">
                <a:latin typeface="Quattrocento Sans"/>
                <a:ea typeface="Quattrocento Sans"/>
                <a:cs typeface="Quattrocento Sans"/>
                <a:sym typeface="Quattrocento Sans"/>
              </a:rPr>
              <a:t>: Liên kết tới Epic tài liệu nào</a:t>
            </a:r>
            <a:endParaRPr b="1" sz="35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19c93b0a18_0_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511" name="Google Shape;511;g119c93b0a18_0_1"/>
          <p:cNvSpPr txBox="1"/>
          <p:nvPr/>
        </p:nvSpPr>
        <p:spPr>
          <a:xfrm>
            <a:off x="635700" y="883925"/>
            <a:ext cx="11370600" cy="5881200"/>
          </a:xfrm>
          <a:prstGeom prst="rect">
            <a:avLst/>
          </a:prstGeom>
          <a:noFill/>
          <a:ln>
            <a:noFill/>
          </a:ln>
        </p:spPr>
        <p:txBody>
          <a:bodyPr anchorCtr="0" anchor="t" bIns="45700" lIns="91425" spcFirstLastPara="1" rIns="91425" wrap="square" tIns="45700">
            <a:noAutofit/>
          </a:bodyPr>
          <a:lstStyle/>
          <a:p>
            <a:pPr indent="-450850" lvl="1" marL="914400" marR="0" rtl="0" algn="l">
              <a:lnSpc>
                <a:spcPct val="100000"/>
              </a:lnSpc>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Thao tác 1 Issue</a:t>
            </a:r>
            <a:endParaRPr sz="3500">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rPr lang="en-US" sz="3200">
                <a:latin typeface="Quattrocento Sans"/>
                <a:ea typeface="Quattrocento Sans"/>
                <a:cs typeface="Quattrocento Sans"/>
                <a:sym typeface="Quattrocento Sans"/>
              </a:rPr>
              <a:t>Mở bug thực hiện chọn các mục sau</a:t>
            </a:r>
            <a:endParaRPr sz="3200">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sz="3200">
              <a:latin typeface="Quattrocento Sans"/>
              <a:ea typeface="Quattrocento Sans"/>
              <a:cs typeface="Quattrocento Sans"/>
              <a:sym typeface="Quattrocento Sans"/>
            </a:endParaRPr>
          </a:p>
        </p:txBody>
      </p:sp>
      <p:pic>
        <p:nvPicPr>
          <p:cNvPr id="512" name="Google Shape;512;g119c93b0a18_0_1"/>
          <p:cNvPicPr preferRelativeResize="0"/>
          <p:nvPr/>
        </p:nvPicPr>
        <p:blipFill>
          <a:blip r:embed="rId3">
            <a:alphaModFix/>
          </a:blip>
          <a:stretch>
            <a:fillRect/>
          </a:stretch>
        </p:blipFill>
        <p:spPr>
          <a:xfrm>
            <a:off x="1528200" y="1979050"/>
            <a:ext cx="10054100" cy="464152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19c93b0a18_0_2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jira tools</a:t>
            </a:r>
            <a:endParaRPr/>
          </a:p>
        </p:txBody>
      </p:sp>
      <p:sp>
        <p:nvSpPr>
          <p:cNvPr id="518" name="Google Shape;518;g119c93b0a18_0_22"/>
          <p:cNvSpPr txBox="1"/>
          <p:nvPr/>
        </p:nvSpPr>
        <p:spPr>
          <a:xfrm>
            <a:off x="635300" y="987300"/>
            <a:ext cx="11316600" cy="5870700"/>
          </a:xfrm>
          <a:prstGeom prst="rect">
            <a:avLst/>
          </a:prstGeom>
          <a:noFill/>
          <a:ln>
            <a:noFill/>
          </a:ln>
        </p:spPr>
        <p:txBody>
          <a:bodyPr anchorCtr="0" anchor="t" bIns="45700" lIns="91425" spcFirstLastPara="1" rIns="91425" wrap="square" tIns="45700">
            <a:noAutofit/>
          </a:bodyPr>
          <a:lstStyle/>
          <a:p>
            <a:pPr indent="-444500" lvl="2" marL="1371600" marR="0" rtl="0" algn="l">
              <a:lnSpc>
                <a:spcPct val="100000"/>
              </a:lnSpc>
              <a:spcBef>
                <a:spcPts val="0"/>
              </a:spcBef>
              <a:spcAft>
                <a:spcPts val="0"/>
              </a:spcAft>
              <a:buClr>
                <a:srgbClr val="FF5A33"/>
              </a:buClr>
              <a:buSzPts val="3400"/>
              <a:buFont typeface="Quattrocento Sans"/>
              <a:buAutoNum type="arabicPeriod"/>
            </a:pPr>
            <a:r>
              <a:rPr b="1" lang="en-US" sz="3400">
                <a:latin typeface="Quattrocento Sans"/>
                <a:ea typeface="Quattrocento Sans"/>
                <a:cs typeface="Quattrocento Sans"/>
                <a:sym typeface="Quattrocento Sans"/>
              </a:rPr>
              <a:t>Attach</a:t>
            </a:r>
            <a:r>
              <a:rPr b="1" lang="en-US" sz="3400">
                <a:latin typeface="Quattrocento Sans"/>
                <a:ea typeface="Quattrocento Sans"/>
                <a:cs typeface="Quattrocento Sans"/>
                <a:sym typeface="Quattrocento Sans"/>
              </a:rPr>
              <a:t>:</a:t>
            </a:r>
            <a:r>
              <a:rPr lang="en-US" sz="3400">
                <a:latin typeface="Quattrocento Sans"/>
                <a:ea typeface="Quattrocento Sans"/>
                <a:cs typeface="Quattrocento Sans"/>
                <a:sym typeface="Quattrocento Sans"/>
              </a:rPr>
              <a:t> Lưu trữ ảnh, video bằng chứng cho sự hiện diện lỗi</a:t>
            </a:r>
            <a:endParaRPr sz="3400">
              <a:latin typeface="Quattrocento Sans"/>
              <a:ea typeface="Quattrocento Sans"/>
              <a:cs typeface="Quattrocento Sans"/>
              <a:sym typeface="Quattrocento Sans"/>
            </a:endParaRPr>
          </a:p>
          <a:p>
            <a:pPr indent="-444500" lvl="2" marL="1371600" marR="0" rtl="0" algn="l">
              <a:lnSpc>
                <a:spcPct val="100000"/>
              </a:lnSpc>
              <a:spcBef>
                <a:spcPts val="0"/>
              </a:spcBef>
              <a:spcAft>
                <a:spcPts val="0"/>
              </a:spcAft>
              <a:buClr>
                <a:srgbClr val="FF5A33"/>
              </a:buClr>
              <a:buSzPts val="3400"/>
              <a:buFont typeface="Quattrocento Sans"/>
              <a:buAutoNum type="arabicPeriod"/>
            </a:pPr>
            <a:r>
              <a:rPr b="1" lang="en-US" sz="3400">
                <a:latin typeface="Quattrocento Sans"/>
                <a:ea typeface="Quattrocento Sans"/>
                <a:cs typeface="Quattrocento Sans"/>
                <a:sym typeface="Quattrocento Sans"/>
              </a:rPr>
              <a:t>Comment: </a:t>
            </a:r>
            <a:r>
              <a:rPr lang="en-US" sz="3400">
                <a:latin typeface="Quattrocento Sans"/>
                <a:ea typeface="Quattrocento Sans"/>
                <a:cs typeface="Quattrocento Sans"/>
                <a:sym typeface="Quattrocento Sans"/>
              </a:rPr>
              <a:t>Nơi lưu trữ thêm thông tin mô tả</a:t>
            </a:r>
            <a:endParaRPr sz="3400">
              <a:latin typeface="Quattrocento Sans"/>
              <a:ea typeface="Quattrocento Sans"/>
              <a:cs typeface="Quattrocento Sans"/>
              <a:sym typeface="Quattrocento Sans"/>
            </a:endParaRPr>
          </a:p>
          <a:p>
            <a:pPr indent="-444500" lvl="2" marL="1371600" marR="0" rtl="0" algn="l">
              <a:lnSpc>
                <a:spcPct val="100000"/>
              </a:lnSpc>
              <a:spcBef>
                <a:spcPts val="0"/>
              </a:spcBef>
              <a:spcAft>
                <a:spcPts val="0"/>
              </a:spcAft>
              <a:buClr>
                <a:srgbClr val="FF5A33"/>
              </a:buClr>
              <a:buSzPts val="3400"/>
              <a:buFont typeface="Quattrocento Sans"/>
              <a:buAutoNum type="arabicPeriod"/>
            </a:pPr>
            <a:r>
              <a:rPr b="1" lang="en-US" sz="3400">
                <a:latin typeface="Quattrocento Sans"/>
                <a:ea typeface="Quattrocento Sans"/>
                <a:cs typeface="Quattrocento Sans"/>
                <a:sym typeface="Quattrocento Sans"/>
              </a:rPr>
              <a:t>Status</a:t>
            </a:r>
            <a:r>
              <a:rPr b="1" lang="en-US" sz="3400">
                <a:latin typeface="Quattrocento Sans"/>
                <a:ea typeface="Quattrocento Sans"/>
                <a:cs typeface="Quattrocento Sans"/>
                <a:sym typeface="Quattrocento Sans"/>
              </a:rPr>
              <a:t>: </a:t>
            </a:r>
            <a:r>
              <a:rPr lang="en-US" sz="3400">
                <a:latin typeface="Quattrocento Sans"/>
                <a:ea typeface="Quattrocento Sans"/>
                <a:cs typeface="Quattrocento Sans"/>
                <a:sym typeface="Quattrocento Sans"/>
              </a:rPr>
              <a:t>Trạng thái của lỗi(To do, In Progress, Done)</a:t>
            </a:r>
            <a:endParaRPr sz="3400">
              <a:latin typeface="Quattrocento Sans"/>
              <a:ea typeface="Quattrocento Sans"/>
              <a:cs typeface="Quattrocento Sans"/>
              <a:sym typeface="Quattrocento Sans"/>
            </a:endParaRPr>
          </a:p>
          <a:p>
            <a:pPr indent="-444500" lvl="2" marL="1371600" marR="0" rtl="0" algn="l">
              <a:lnSpc>
                <a:spcPct val="100000"/>
              </a:lnSpc>
              <a:spcBef>
                <a:spcPts val="0"/>
              </a:spcBef>
              <a:spcAft>
                <a:spcPts val="0"/>
              </a:spcAft>
              <a:buClr>
                <a:srgbClr val="FF5A33"/>
              </a:buClr>
              <a:buSzPts val="3400"/>
              <a:buFont typeface="Quattrocento Sans"/>
              <a:buAutoNum type="arabicPeriod"/>
            </a:pPr>
            <a:r>
              <a:rPr b="1" lang="en-US" sz="3400">
                <a:latin typeface="Quattrocento Sans"/>
                <a:ea typeface="Quattrocento Sans"/>
                <a:cs typeface="Quattrocento Sans"/>
                <a:sym typeface="Quattrocento Sans"/>
              </a:rPr>
              <a:t>Assignee</a:t>
            </a:r>
            <a:r>
              <a:rPr b="1" lang="en-US" sz="3400">
                <a:latin typeface="Quattrocento Sans"/>
                <a:ea typeface="Quattrocento Sans"/>
                <a:cs typeface="Quattrocento Sans"/>
                <a:sym typeface="Quattrocento Sans"/>
              </a:rPr>
              <a:t>:</a:t>
            </a:r>
            <a:r>
              <a:rPr lang="en-US" sz="3400">
                <a:latin typeface="Quattrocento Sans"/>
                <a:ea typeface="Quattrocento Sans"/>
                <a:cs typeface="Quattrocento Sans"/>
                <a:sym typeface="Quattrocento Sans"/>
              </a:rPr>
              <a:t> Chỉ định lập trình viên sửa lỗi</a:t>
            </a:r>
            <a:endParaRPr sz="3400">
              <a:latin typeface="Quattrocento Sans"/>
              <a:ea typeface="Quattrocento Sans"/>
              <a:cs typeface="Quattrocento Sans"/>
              <a:sym typeface="Quattrocento Sans"/>
            </a:endParaRPr>
          </a:p>
          <a:p>
            <a:pPr indent="-444500" lvl="2" marL="1371600" marR="0" rtl="0" algn="l">
              <a:lnSpc>
                <a:spcPct val="100000"/>
              </a:lnSpc>
              <a:spcBef>
                <a:spcPts val="0"/>
              </a:spcBef>
              <a:spcAft>
                <a:spcPts val="0"/>
              </a:spcAft>
              <a:buClr>
                <a:srgbClr val="FF5A33"/>
              </a:buClr>
              <a:buSzPts val="3400"/>
              <a:buFont typeface="Quattrocento Sans"/>
              <a:buAutoNum type="arabicPeriod"/>
            </a:pPr>
            <a:r>
              <a:rPr b="1" lang="en-US" sz="3400">
                <a:solidFill>
                  <a:schemeClr val="dk1"/>
                </a:solidFill>
                <a:latin typeface="Quattrocento Sans"/>
                <a:ea typeface="Quattrocento Sans"/>
                <a:cs typeface="Quattrocento Sans"/>
                <a:sym typeface="Quattrocento Sans"/>
              </a:rPr>
              <a:t>Labels: </a:t>
            </a:r>
            <a:r>
              <a:rPr lang="en-US" sz="3400">
                <a:solidFill>
                  <a:schemeClr val="dk1"/>
                </a:solidFill>
                <a:latin typeface="Quattrocento Sans"/>
                <a:ea typeface="Quattrocento Sans"/>
                <a:cs typeface="Quattrocento Sans"/>
                <a:sym typeface="Quattrocento Sans"/>
              </a:rPr>
              <a:t>Hiển thị tên nhãn của tính năng đang lỗi</a:t>
            </a:r>
            <a:endParaRPr sz="3400">
              <a:solidFill>
                <a:schemeClr val="dk1"/>
              </a:solidFill>
              <a:latin typeface="Quattrocento Sans"/>
              <a:ea typeface="Quattrocento Sans"/>
              <a:cs typeface="Quattrocento Sans"/>
              <a:sym typeface="Quattrocento Sans"/>
            </a:endParaRPr>
          </a:p>
          <a:p>
            <a:pPr indent="-444500" lvl="2" marL="1371600" rtl="0" algn="l">
              <a:spcBef>
                <a:spcPts val="0"/>
              </a:spcBef>
              <a:spcAft>
                <a:spcPts val="0"/>
              </a:spcAft>
              <a:buClr>
                <a:srgbClr val="FF5A33"/>
              </a:buClr>
              <a:buSzPts val="3400"/>
              <a:buFont typeface="Quattrocento Sans"/>
              <a:buAutoNum type="arabicPeriod"/>
            </a:pPr>
            <a:r>
              <a:rPr b="1" lang="en-US" sz="3400">
                <a:solidFill>
                  <a:schemeClr val="dk1"/>
                </a:solidFill>
                <a:latin typeface="Quattrocento Sans"/>
                <a:ea typeface="Quattrocento Sans"/>
                <a:cs typeface="Quattrocento Sans"/>
                <a:sym typeface="Quattrocento Sans"/>
              </a:rPr>
              <a:t>Sprint: </a:t>
            </a:r>
            <a:r>
              <a:rPr lang="en-US" sz="3400">
                <a:solidFill>
                  <a:schemeClr val="dk1"/>
                </a:solidFill>
                <a:latin typeface="Quattrocento Sans"/>
                <a:ea typeface="Quattrocento Sans"/>
                <a:cs typeface="Quattrocento Sans"/>
                <a:sym typeface="Quattrocento Sans"/>
              </a:rPr>
              <a:t>Tên Sprint đang gặp lỗi</a:t>
            </a:r>
            <a:endParaRPr sz="3400">
              <a:solidFill>
                <a:schemeClr val="dk1"/>
              </a:solidFill>
              <a:latin typeface="Quattrocento Sans"/>
              <a:ea typeface="Quattrocento Sans"/>
              <a:cs typeface="Quattrocento Sans"/>
              <a:sym typeface="Quattrocento Sans"/>
            </a:endParaRPr>
          </a:p>
          <a:p>
            <a:pPr indent="-444500" lvl="2" marL="1371600" rtl="0" algn="l">
              <a:spcBef>
                <a:spcPts val="0"/>
              </a:spcBef>
              <a:spcAft>
                <a:spcPts val="0"/>
              </a:spcAft>
              <a:buClr>
                <a:srgbClr val="FF5A33"/>
              </a:buClr>
              <a:buSzPts val="3400"/>
              <a:buFont typeface="Quattrocento Sans"/>
              <a:buAutoNum type="arabicPeriod"/>
            </a:pPr>
            <a:r>
              <a:rPr b="1" lang="en-US" sz="3400">
                <a:solidFill>
                  <a:schemeClr val="dk1"/>
                </a:solidFill>
                <a:latin typeface="Quattrocento Sans"/>
                <a:ea typeface="Quattrocento Sans"/>
                <a:cs typeface="Quattrocento Sans"/>
                <a:sym typeface="Quattrocento Sans"/>
              </a:rPr>
              <a:t>Story Point Estimate: </a:t>
            </a:r>
            <a:r>
              <a:rPr lang="en-US" sz="3400">
                <a:solidFill>
                  <a:schemeClr val="dk1"/>
                </a:solidFill>
                <a:latin typeface="Quattrocento Sans"/>
                <a:ea typeface="Quattrocento Sans"/>
                <a:cs typeface="Quattrocento Sans"/>
                <a:sym typeface="Quattrocento Sans"/>
              </a:rPr>
              <a:t>Đơn vị để tính độ khó của task để hoàn thành </a:t>
            </a:r>
            <a:endParaRPr sz="3400">
              <a:solidFill>
                <a:schemeClr val="dk1"/>
              </a:solidFill>
              <a:latin typeface="Quattrocento Sans"/>
              <a:ea typeface="Quattrocento Sans"/>
              <a:cs typeface="Quattrocento Sans"/>
              <a:sym typeface="Quattrocento Sans"/>
            </a:endParaRPr>
          </a:p>
          <a:p>
            <a:pPr indent="-444500" lvl="2" marL="1371600" rtl="0" algn="l">
              <a:spcBef>
                <a:spcPts val="0"/>
              </a:spcBef>
              <a:spcAft>
                <a:spcPts val="0"/>
              </a:spcAft>
              <a:buClr>
                <a:srgbClr val="FF5A33"/>
              </a:buClr>
              <a:buSzPts val="3400"/>
              <a:buFont typeface="Quattrocento Sans"/>
              <a:buAutoNum type="arabicPeriod"/>
            </a:pPr>
            <a:r>
              <a:rPr b="1" lang="en-US" sz="3400">
                <a:solidFill>
                  <a:schemeClr val="dk1"/>
                </a:solidFill>
                <a:latin typeface="Quattrocento Sans"/>
                <a:ea typeface="Quattrocento Sans"/>
                <a:cs typeface="Quattrocento Sans"/>
                <a:sym typeface="Quattrocento Sans"/>
              </a:rPr>
              <a:t>Development: </a:t>
            </a:r>
            <a:r>
              <a:rPr lang="en-US" sz="3400">
                <a:solidFill>
                  <a:schemeClr val="dk1"/>
                </a:solidFill>
                <a:latin typeface="Quattrocento Sans"/>
                <a:ea typeface="Quattrocento Sans"/>
                <a:cs typeface="Quattrocento Sans"/>
                <a:sym typeface="Quattrocento Sans"/>
              </a:rPr>
              <a:t>Liên kết với nhánh git chứa source code mà lập trình viên thực hiện sửa lỗi</a:t>
            </a:r>
            <a:endParaRPr sz="34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11668136614_0_7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524" name="Google Shape;524;g11668136614_0_79"/>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525" name="Google Shape;525;g11668136614_0_79"/>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6" name="Google Shape;526;g11668136614_0_79"/>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g11668136614_0_79"/>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Thực hành sử dụng công cụ quản lý lỗi hỗ trợ kiểm thử</a:t>
            </a:r>
            <a:endParaRPr b="1" i="0" sz="2900" u="none" cap="none" strike="noStrike">
              <a:solidFill>
                <a:srgbClr val="333333"/>
              </a:solidFill>
              <a:latin typeface="Quattrocento Sans"/>
              <a:ea typeface="Quattrocento Sans"/>
              <a:cs typeface="Quattrocento Sans"/>
              <a:sym typeface="Quattrocento Sans"/>
            </a:endParaRPr>
          </a:p>
        </p:txBody>
      </p:sp>
      <p:sp>
        <p:nvSpPr>
          <p:cNvPr id="528" name="Google Shape;528;g11668136614_0_79"/>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529" name="Google Shape;529;g11668136614_0_79"/>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1977397cc9_1_5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discovery</a:t>
            </a:r>
            <a:endParaRPr/>
          </a:p>
        </p:txBody>
      </p:sp>
      <p:sp>
        <p:nvSpPr>
          <p:cNvPr id="158" name="Google Shape;158;g11977397cc9_1_55"/>
          <p:cNvSpPr txBox="1"/>
          <p:nvPr/>
        </p:nvSpPr>
        <p:spPr>
          <a:xfrm>
            <a:off x="495325" y="850800"/>
            <a:ext cx="11438100" cy="5788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Khám phá</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Trong giai này các nhóm dự án phải phát hiện ra càng nhiều lỗi càng tốt, trước khi người dùng cuối phát hiện ra. </a:t>
            </a:r>
            <a:endParaRPr sz="3500">
              <a:solidFill>
                <a:schemeClr val="dk1"/>
              </a:solidFill>
              <a:latin typeface="Quattrocento Sans"/>
              <a:ea typeface="Quattrocento Sans"/>
              <a:cs typeface="Quattrocento Sans"/>
              <a:sym typeface="Quattrocento Sans"/>
            </a:endParaRPr>
          </a:p>
          <a:p>
            <a:pPr indent="-450850" lvl="2" marL="13716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Một lỗi được chấp nhận khi và chỉ khi Developer thừa nhận và chấp nhận lỗi.</a:t>
            </a:r>
            <a:endParaRPr sz="3500">
              <a:solidFill>
                <a:schemeClr val="dk1"/>
              </a:solidFill>
              <a:latin typeface="Quattrocento Sans"/>
              <a:ea typeface="Quattrocento Sans"/>
              <a:cs typeface="Quattrocento Sans"/>
              <a:sym typeface="Quattrocento Sans"/>
            </a:endParaRPr>
          </a:p>
        </p:txBody>
      </p:sp>
      <p:pic>
        <p:nvPicPr>
          <p:cNvPr id="159" name="Google Shape;159;g11977397cc9_1_55"/>
          <p:cNvPicPr preferRelativeResize="0"/>
          <p:nvPr/>
        </p:nvPicPr>
        <p:blipFill>
          <a:blip r:embed="rId3">
            <a:alphaModFix/>
          </a:blip>
          <a:stretch>
            <a:fillRect/>
          </a:stretch>
        </p:blipFill>
        <p:spPr>
          <a:xfrm>
            <a:off x="2449175" y="4092975"/>
            <a:ext cx="7530401" cy="22010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 calcmode="lin" valueType="num">
                                      <p:cBhvr additive="base">
                                        <p:cTn dur="1000"/>
                                        <p:tgtEl>
                                          <p:spTgt spid="15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 calcmode="lin" valueType="num">
                                      <p:cBhvr additive="base">
                                        <p:cTn dur="1000"/>
                                        <p:tgtEl>
                                          <p:spTgt spid="15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anim calcmode="lin" valueType="num">
                                      <p:cBhvr additive="base">
                                        <p:cTn dur="1000"/>
                                        <p:tgtEl>
                                          <p:spTgt spid="15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g115e76f5ad1_0_226"/>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1977397cc9_1_6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discovery</a:t>
            </a:r>
            <a:endParaRPr/>
          </a:p>
        </p:txBody>
      </p:sp>
      <p:sp>
        <p:nvSpPr>
          <p:cNvPr id="165" name="Google Shape;165;g11977397cc9_1_65"/>
          <p:cNvSpPr txBox="1"/>
          <p:nvPr/>
        </p:nvSpPr>
        <p:spPr>
          <a:xfrm>
            <a:off x="495325" y="850800"/>
            <a:ext cx="11087100" cy="5788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Giải quyết xung đột trong giai đoạn K</a:t>
            </a:r>
            <a:r>
              <a:rPr lang="en-US" sz="3500">
                <a:solidFill>
                  <a:schemeClr val="dk1"/>
                </a:solidFill>
                <a:latin typeface="Quattrocento Sans"/>
                <a:ea typeface="Quattrocento Sans"/>
                <a:cs typeface="Quattrocento Sans"/>
                <a:sym typeface="Quattrocento Sans"/>
              </a:rPr>
              <a:t>hám phá</a:t>
            </a:r>
            <a:endParaRPr sz="3500">
              <a:solidFill>
                <a:schemeClr val="dk1"/>
              </a:solidFill>
              <a:latin typeface="Quattrocento Sans"/>
              <a:ea typeface="Quattrocento Sans"/>
              <a:cs typeface="Quattrocento Sans"/>
              <a:sym typeface="Quattrocento Sans"/>
            </a:endParaRPr>
          </a:p>
          <a:p>
            <a:pPr indent="-425450" lvl="2" marL="1371600" rtl="0" algn="l">
              <a:spcBef>
                <a:spcPts val="0"/>
              </a:spcBef>
              <a:spcAft>
                <a:spcPts val="0"/>
              </a:spcAft>
              <a:buClr>
                <a:srgbClr val="FF5A33"/>
              </a:buClr>
              <a:buSzPts val="3100"/>
              <a:buFont typeface="Quattrocento Sans"/>
              <a:buChar char="✓"/>
            </a:pPr>
            <a:r>
              <a:rPr lang="en-US" sz="3100">
                <a:solidFill>
                  <a:schemeClr val="dk1"/>
                </a:solidFill>
                <a:latin typeface="Quattrocento Sans"/>
                <a:ea typeface="Quattrocento Sans"/>
                <a:cs typeface="Quattrocento Sans"/>
                <a:sym typeface="Quattrocento Sans"/>
              </a:rPr>
              <a:t>Trong giai đoạn khám phá thường hay xảy ra xung đột giữa Kiểm thử viên và Lập trình viên. Trong những trường hợp xung đột như vậy kiểm thử viên cần đưa ra các bằng chứng để chứng minh đó là lỗi. Nếu xung đột vẫn chưa được giải quyết thì Kiểm thử viên hãy báo cáo với Test Manager.</a:t>
            </a:r>
            <a:endParaRPr sz="3100">
              <a:solidFill>
                <a:schemeClr val="dk1"/>
              </a:solidFill>
              <a:latin typeface="Quattrocento Sans"/>
              <a:ea typeface="Quattrocento Sans"/>
              <a:cs typeface="Quattrocento Sans"/>
              <a:sym typeface="Quattrocento Sans"/>
            </a:endParaRPr>
          </a:p>
        </p:txBody>
      </p:sp>
      <p:pic>
        <p:nvPicPr>
          <p:cNvPr id="166" name="Google Shape;166;g11977397cc9_1_65"/>
          <p:cNvPicPr preferRelativeResize="0"/>
          <p:nvPr/>
        </p:nvPicPr>
        <p:blipFill>
          <a:blip r:embed="rId3">
            <a:alphaModFix/>
          </a:blip>
          <a:stretch>
            <a:fillRect/>
          </a:stretch>
        </p:blipFill>
        <p:spPr>
          <a:xfrm>
            <a:off x="5675575" y="3821850"/>
            <a:ext cx="5348299" cy="28177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 calcmode="lin" valueType="num">
                                      <p:cBhvr additive="base">
                                        <p:cTn dur="1000"/>
                                        <p:tgtEl>
                                          <p:spTgt spid="16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anim calcmode="lin" valueType="num">
                                      <p:cBhvr additive="base">
                                        <p:cTn dur="1000"/>
                                        <p:tgtEl>
                                          <p:spTgt spid="16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1977397cc9_1_7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categorization</a:t>
            </a:r>
            <a:endParaRPr/>
          </a:p>
        </p:txBody>
      </p:sp>
      <p:sp>
        <p:nvSpPr>
          <p:cNvPr id="172" name="Google Shape;172;g11977397cc9_1_73"/>
          <p:cNvSpPr txBox="1"/>
          <p:nvPr/>
        </p:nvSpPr>
        <p:spPr>
          <a:xfrm>
            <a:off x="144200" y="822500"/>
            <a:ext cx="11438100" cy="57888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solidFill>
                  <a:schemeClr val="dk1"/>
                </a:solidFill>
                <a:latin typeface="Quattrocento Sans"/>
                <a:ea typeface="Quattrocento Sans"/>
                <a:cs typeface="Quattrocento Sans"/>
                <a:sym typeface="Quattrocento Sans"/>
              </a:rPr>
              <a:t>Phân loại lỗi</a:t>
            </a:r>
            <a:endParaRPr sz="35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500">
              <a:solidFill>
                <a:schemeClr val="dk1"/>
              </a:solidFill>
              <a:latin typeface="Quattrocento Sans"/>
              <a:ea typeface="Quattrocento Sans"/>
              <a:cs typeface="Quattrocento Sans"/>
              <a:sym typeface="Quattrocento Sans"/>
            </a:endParaRPr>
          </a:p>
        </p:txBody>
      </p:sp>
      <p:sp>
        <p:nvSpPr>
          <p:cNvPr id="173" name="Google Shape;173;g11977397cc9_1_73"/>
          <p:cNvSpPr txBox="1"/>
          <p:nvPr/>
        </p:nvSpPr>
        <p:spPr>
          <a:xfrm>
            <a:off x="854975" y="4147525"/>
            <a:ext cx="97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4" name="Google Shape;174;g11977397cc9_1_73"/>
          <p:cNvSpPr txBox="1"/>
          <p:nvPr/>
        </p:nvSpPr>
        <p:spPr>
          <a:xfrm>
            <a:off x="0" y="1376025"/>
            <a:ext cx="6433500" cy="5356500"/>
          </a:xfrm>
          <a:prstGeom prst="rect">
            <a:avLst/>
          </a:prstGeom>
          <a:noFill/>
          <a:ln>
            <a:noFill/>
          </a:ln>
        </p:spPr>
        <p:txBody>
          <a:bodyPr anchorCtr="0" anchor="t" bIns="91425" lIns="91425" spcFirstLastPara="1" rIns="91425" wrap="square" tIns="91425">
            <a:spAutoFit/>
          </a:bodyPr>
          <a:lstStyle/>
          <a:p>
            <a:pPr indent="-406400" lvl="2" marL="1371600" rtl="0" algn="l">
              <a:spcBef>
                <a:spcPts val="0"/>
              </a:spcBef>
              <a:spcAft>
                <a:spcPts val="0"/>
              </a:spcAft>
              <a:buClr>
                <a:srgbClr val="FF5A33"/>
              </a:buClr>
              <a:buSzPts val="2800"/>
              <a:buFont typeface="Quattrocento Sans"/>
              <a:buChar char="➢"/>
            </a:pPr>
            <a:r>
              <a:rPr lang="en-US" sz="2800">
                <a:solidFill>
                  <a:schemeClr val="dk1"/>
                </a:solidFill>
                <a:latin typeface="Quattrocento Sans"/>
                <a:ea typeface="Quattrocento Sans"/>
                <a:cs typeface="Quattrocento Sans"/>
                <a:sym typeface="Quattrocento Sans"/>
              </a:rPr>
              <a:t>Critical: Lỗi làm chết ứng dụng, không thể thực hiện bất kỳ thao tác gì với ứng dụng.</a:t>
            </a:r>
            <a:endParaRPr sz="2800">
              <a:solidFill>
                <a:schemeClr val="dk1"/>
              </a:solidFill>
              <a:latin typeface="Quattrocento Sans"/>
              <a:ea typeface="Quattrocento Sans"/>
              <a:cs typeface="Quattrocento Sans"/>
              <a:sym typeface="Quattrocento Sans"/>
            </a:endParaRPr>
          </a:p>
          <a:p>
            <a:pPr indent="-406400" lvl="2" marL="1371600" rtl="0" algn="l">
              <a:spcBef>
                <a:spcPts val="0"/>
              </a:spcBef>
              <a:spcAft>
                <a:spcPts val="0"/>
              </a:spcAft>
              <a:buClr>
                <a:srgbClr val="FF5A33"/>
              </a:buClr>
              <a:buSzPts val="2800"/>
              <a:buFont typeface="Quattrocento Sans"/>
              <a:buChar char="➢"/>
            </a:pPr>
            <a:r>
              <a:rPr lang="en-US" sz="2800">
                <a:solidFill>
                  <a:schemeClr val="dk1"/>
                </a:solidFill>
                <a:latin typeface="Quattrocento Sans"/>
                <a:ea typeface="Quattrocento Sans"/>
                <a:cs typeface="Quattrocento Sans"/>
                <a:sym typeface="Quattrocento Sans"/>
              </a:rPr>
              <a:t>High: Lỗi làm sập ứng dụng, tuy nhiên, một số tính năng của ứng dụng vẫn hoạt động.</a:t>
            </a:r>
            <a:endParaRPr sz="2800">
              <a:solidFill>
                <a:schemeClr val="dk1"/>
              </a:solidFill>
              <a:latin typeface="Quattrocento Sans"/>
              <a:ea typeface="Quattrocento Sans"/>
              <a:cs typeface="Quattrocento Sans"/>
              <a:sym typeface="Quattrocento Sans"/>
            </a:endParaRPr>
          </a:p>
          <a:p>
            <a:pPr indent="-406400" lvl="2" marL="1371600" rtl="0" algn="l">
              <a:spcBef>
                <a:spcPts val="0"/>
              </a:spcBef>
              <a:spcAft>
                <a:spcPts val="0"/>
              </a:spcAft>
              <a:buClr>
                <a:srgbClr val="FF5A33"/>
              </a:buClr>
              <a:buSzPts val="2800"/>
              <a:buFont typeface="Quattrocento Sans"/>
              <a:buChar char="➢"/>
            </a:pPr>
            <a:r>
              <a:rPr lang="en-US" sz="2800">
                <a:solidFill>
                  <a:schemeClr val="dk1"/>
                </a:solidFill>
                <a:latin typeface="Quattrocento Sans"/>
                <a:ea typeface="Quattrocento Sans"/>
                <a:cs typeface="Quattrocento Sans"/>
                <a:sym typeface="Quattrocento Sans"/>
              </a:rPr>
              <a:t>Medium: Một số hành vi không mong muốn của ứng dụng, nhưng ứng dụng vẫn hoạt động được.</a:t>
            </a:r>
            <a:endParaRPr sz="2800">
              <a:solidFill>
                <a:schemeClr val="dk1"/>
              </a:solidFill>
              <a:latin typeface="Quattrocento Sans"/>
              <a:ea typeface="Quattrocento Sans"/>
              <a:cs typeface="Quattrocento Sans"/>
              <a:sym typeface="Quattrocento Sans"/>
            </a:endParaRPr>
          </a:p>
          <a:p>
            <a:pPr indent="-406400" lvl="2" marL="1371600" rtl="0" algn="l">
              <a:spcBef>
                <a:spcPts val="0"/>
              </a:spcBef>
              <a:spcAft>
                <a:spcPts val="0"/>
              </a:spcAft>
              <a:buClr>
                <a:srgbClr val="FF5A33"/>
              </a:buClr>
              <a:buSzPts val="2800"/>
              <a:buFont typeface="Quattrocento Sans"/>
              <a:buChar char="➢"/>
            </a:pPr>
            <a:r>
              <a:rPr lang="en-US" sz="2800">
                <a:solidFill>
                  <a:schemeClr val="dk1"/>
                </a:solidFill>
                <a:latin typeface="Quattrocento Sans"/>
                <a:ea typeface="Quattrocento Sans"/>
                <a:cs typeface="Quattrocento Sans"/>
                <a:sym typeface="Quattrocento Sans"/>
              </a:rPr>
              <a:t>Low: Một số lỗi về chính tả, … không nghiêm trọng.</a:t>
            </a:r>
            <a:endParaRPr sz="2800">
              <a:solidFill>
                <a:schemeClr val="dk1"/>
              </a:solidFill>
              <a:latin typeface="Quattrocento Sans"/>
              <a:ea typeface="Quattrocento Sans"/>
              <a:cs typeface="Quattrocento Sans"/>
              <a:sym typeface="Quattrocento Sans"/>
            </a:endParaRPr>
          </a:p>
        </p:txBody>
      </p:sp>
      <p:pic>
        <p:nvPicPr>
          <p:cNvPr id="175" name="Google Shape;175;g11977397cc9_1_73"/>
          <p:cNvPicPr preferRelativeResize="0"/>
          <p:nvPr/>
        </p:nvPicPr>
        <p:blipFill>
          <a:blip r:embed="rId3">
            <a:alphaModFix/>
          </a:blip>
          <a:stretch>
            <a:fillRect/>
          </a:stretch>
        </p:blipFill>
        <p:spPr>
          <a:xfrm>
            <a:off x="6344450" y="1376025"/>
            <a:ext cx="5646350" cy="4969899"/>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 calcmode="lin" valueType="num">
                                      <p:cBhvr additive="base">
                                        <p:cTn dur="1000"/>
                                        <p:tgtEl>
                                          <p:spTgt spid="17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 calcmode="lin" valueType="num">
                                      <p:cBhvr additive="base">
                                        <p:cTn dur="1000"/>
                                        <p:tgtEl>
                                          <p:spTgt spid="17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 calcmode="lin" valueType="num">
                                      <p:cBhvr additive="base">
                                        <p:cTn dur="1000"/>
                                        <p:tgtEl>
                                          <p:spTgt spid="17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 calcmode="lin" valueType="num">
                                      <p:cBhvr additive="base">
                                        <p:cTn dur="1000"/>
                                        <p:tgtEl>
                                          <p:spTgt spid="17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1977397cc9_1_8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categorization</a:t>
            </a:r>
            <a:endParaRPr/>
          </a:p>
        </p:txBody>
      </p:sp>
      <p:sp>
        <p:nvSpPr>
          <p:cNvPr id="181" name="Google Shape;181;g11977397cc9_1_85"/>
          <p:cNvSpPr txBox="1"/>
          <p:nvPr/>
        </p:nvSpPr>
        <p:spPr>
          <a:xfrm>
            <a:off x="-86325" y="762150"/>
            <a:ext cx="11236800" cy="2462700"/>
          </a:xfrm>
          <a:prstGeom prst="rect">
            <a:avLst/>
          </a:prstGeom>
          <a:noFill/>
          <a:ln>
            <a:noFill/>
          </a:ln>
        </p:spPr>
        <p:txBody>
          <a:bodyPr anchorCtr="0" anchor="t" bIns="91425" lIns="91425" spcFirstLastPara="1" rIns="91425" wrap="square" tIns="91425">
            <a:spAutoFit/>
          </a:bodyPr>
          <a:lstStyle/>
          <a:p>
            <a:pPr indent="-463550" lvl="2" marL="1371600" rtl="0" algn="l">
              <a:spcBef>
                <a:spcPts val="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Phân loại lỗi giúp các nhà phát triển phần mềm sắp xếp thứ tự ưu tiên cho các nhiệm vụ của họ. Điều này sẽ giúp các nhà phát triển sửa chữa những khiếm khuyết rất quan trọng trước tiên.</a:t>
            </a:r>
            <a:endParaRPr sz="1600">
              <a:latin typeface="Calibri"/>
              <a:ea typeface="Calibri"/>
              <a:cs typeface="Calibri"/>
              <a:sym typeface="Calibri"/>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2013-04-23T08:05:33Z</dcterms:created>
  <dc:creator>Hans</dc:creator>
</cp:coreProperties>
</file>